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6858000" cx="12192000"/>
  <p:notesSz cx="6858000" cy="9144000"/>
  <p:embeddedFontLst>
    <p:embeddedFont>
      <p:font typeface="Libre Baskerville"/>
      <p:regular r:id="rId21"/>
      <p:bold r:id="rId22"/>
      <p: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4" roundtripDataSignature="AMtx7mhXdG9vqX9jdodMUOwGhf+WI2ky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font" Target="fonts/LibreBaskerville-bold.fntdata"/><Relationship Id="rId10" Type="http://schemas.openxmlformats.org/officeDocument/2006/relationships/slide" Target="slides/slide6.xml"/><Relationship Id="rId21" Type="http://schemas.openxmlformats.org/officeDocument/2006/relationships/font" Target="fonts/LibreBaskerville-regular.fntdata"/><Relationship Id="rId13" Type="http://schemas.openxmlformats.org/officeDocument/2006/relationships/slide" Target="slides/slide9.xml"/><Relationship Id="rId24" Type="http://customschemas.google.com/relationships/presentationmetadata" Target="metadata"/><Relationship Id="rId12" Type="http://schemas.openxmlformats.org/officeDocument/2006/relationships/slide" Target="slides/slide8.xml"/><Relationship Id="rId23" Type="http://schemas.openxmlformats.org/officeDocument/2006/relationships/font" Target="fonts/LibreBaskerville-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information provided is for educational purposes and is not intended as medical advice, or a substitute for the medical advice of a physician or other qualified health care professional.  We do not aim to diagnose, treat, cure or prevent any illness or disease.  You should always consult with a doctor or other health care professional for medical advice or information about diagnosis and treatment.    The information in this presentation has not been evaluated by the Food &amp; Drug Administration or any other medical body.</a:t>
            </a:r>
            <a:endParaRPr/>
          </a:p>
          <a:p>
            <a:pPr indent="0" lvl="0" marL="0" rtl="0" algn="l">
              <a:spcBef>
                <a:spcPts val="0"/>
              </a:spcBef>
              <a:spcAft>
                <a:spcPts val="0"/>
              </a:spcAft>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a:t>
            </a:r>
            <a:endParaRPr/>
          </a:p>
        </p:txBody>
      </p:sp>
      <p:sp>
        <p:nvSpPr>
          <p:cNvPr id="112" name="Google Shape;11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 name="Shape 21"/>
        <p:cNvGrpSpPr/>
        <p:nvPr/>
      </p:nvGrpSpPr>
      <p:grpSpPr>
        <a:xfrm>
          <a:off x="0" y="0"/>
          <a:ext cx="0" cy="0"/>
          <a:chOff x="0" y="0"/>
          <a:chExt cx="0" cy="0"/>
        </a:xfrm>
      </p:grpSpPr>
      <p:sp>
        <p:nvSpPr>
          <p:cNvPr id="22" name="Google Shape;22;p1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9"/>
          <p:cNvSpPr/>
          <p:nvPr>
            <p:ph idx="2" type="pic"/>
          </p:nvPr>
        </p:nvSpPr>
        <p:spPr>
          <a:xfrm>
            <a:off x="5183188" y="987425"/>
            <a:ext cx="6172200" cy="4873625"/>
          </a:xfrm>
          <a:prstGeom prst="rect">
            <a:avLst/>
          </a:prstGeom>
          <a:noFill/>
          <a:ln>
            <a:noFill/>
          </a:ln>
        </p:spPr>
      </p:sp>
      <p:sp>
        <p:nvSpPr>
          <p:cNvPr id="24" name="Google Shape;24;p1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5" name="Google Shape;25;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 name="Shape 28"/>
        <p:cNvGrpSpPr/>
        <p:nvPr/>
      </p:nvGrpSpPr>
      <p:grpSpPr>
        <a:xfrm>
          <a:off x="0" y="0"/>
          <a:ext cx="0" cy="0"/>
          <a:chOff x="0" y="0"/>
          <a:chExt cx="0" cy="0"/>
        </a:xfrm>
      </p:grpSpPr>
      <p:sp>
        <p:nvSpPr>
          <p:cNvPr id="29" name="Google Shape;29;p2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2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 name="Google Shape;31;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 name="Google Shape;37;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 name="Shape 47"/>
        <p:cNvGrpSpPr/>
        <p:nvPr/>
      </p:nvGrpSpPr>
      <p:grpSpPr>
        <a:xfrm>
          <a:off x="0" y="0"/>
          <a:ext cx="0" cy="0"/>
          <a:chOff x="0" y="0"/>
          <a:chExt cx="0" cy="0"/>
        </a:xfrm>
      </p:grpSpPr>
      <p:sp>
        <p:nvSpPr>
          <p:cNvPr id="48" name="Google Shape;48;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8" name="Google Shape;68;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hyperlink" Target="https://pubmed.ncbi.nlm.nih.gov/16439717/" TargetMode="External"/><Relationship Id="rId5" Type="http://schemas.openxmlformats.org/officeDocument/2006/relationships/hyperlink" Target="https://www.mv.helsinki.fi/home/hemila/CC/Asfora_1977_ch.pdf" TargetMode="External"/><Relationship Id="rId6"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www.ncbi.nlm.nih.gov/labs/pmc/articles/PMC6515299/" TargetMode="Externa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www.tkb.dergisi.org/pdf/pdf_TKB_322.pdf" TargetMode="External"/><Relationship Id="rId4" Type="http://schemas.openxmlformats.org/officeDocument/2006/relationships/hyperlink" Target="https://link.springer.com/article/10.1007/s12603-013-0023-x" TargetMode="External"/><Relationship Id="rId5"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pubmed.ncbi.nlm.nih.gov/16439717/" TargetMode="External"/><Relationship Id="rId4" Type="http://schemas.openxmlformats.org/officeDocument/2006/relationships/hyperlink" Target="https://www.mv.helsinki.fi/home/hemila/CC/Asfora_1977_ch.pdf" TargetMode="External"/><Relationship Id="rId10" Type="http://schemas.openxmlformats.org/officeDocument/2006/relationships/image" Target="../media/image7.png"/><Relationship Id="rId9" Type="http://schemas.openxmlformats.org/officeDocument/2006/relationships/hyperlink" Target="https://www.osmosis.org/answers/adenoid-hypertophy" TargetMode="External"/><Relationship Id="rId5" Type="http://schemas.openxmlformats.org/officeDocument/2006/relationships/hyperlink" Target="https://www.tkb.dergisi.org/pdf/pdf_TKB_322.pdf" TargetMode="External"/><Relationship Id="rId6" Type="http://schemas.openxmlformats.org/officeDocument/2006/relationships/hyperlink" Target="https://link.springer.com/article/10.1007/s12603-013-0023-x" TargetMode="External"/><Relationship Id="rId7" Type="http://schemas.openxmlformats.org/officeDocument/2006/relationships/hyperlink" Target="https://www.ncbi.nlm.nih.gov/labs/pmc/articles/PMC6515299/" TargetMode="External"/><Relationship Id="rId8" Type="http://schemas.openxmlformats.org/officeDocument/2006/relationships/hyperlink" Target="https://www.ncbi.nlm.nih.gov/books/NBK53698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 name="Google Shape;90;p1"/>
          <p:cNvSpPr/>
          <p:nvPr/>
        </p:nvSpPr>
        <p:spPr>
          <a:xfrm flipH="1" rot="5400000">
            <a:off x="-1417539" y="1417538"/>
            <a:ext cx="6875818" cy="4040744"/>
          </a:xfrm>
          <a:prstGeom prst="rect">
            <a:avLst/>
          </a:prstGeom>
          <a:gradFill>
            <a:gsLst>
              <a:gs pos="0">
                <a:srgbClr val="000000"/>
              </a:gs>
              <a:gs pos="100000">
                <a:srgbClr val="2F5496"/>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1" name="Google Shape;91;p1"/>
          <p:cNvSpPr/>
          <p:nvPr/>
        </p:nvSpPr>
        <p:spPr>
          <a:xfrm rot="-5400000">
            <a:off x="-158495" y="2660473"/>
            <a:ext cx="4355594" cy="4038603"/>
          </a:xfrm>
          <a:prstGeom prst="rect">
            <a:avLst/>
          </a:prstGeom>
          <a:gradFill>
            <a:gsLst>
              <a:gs pos="0">
                <a:srgbClr val="4472C4">
                  <a:alpha val="49803"/>
                </a:srgbClr>
              </a:gs>
              <a:gs pos="100000">
                <a:srgbClr val="1F3864">
                  <a:alpha val="0"/>
                </a:srgbClr>
              </a:gs>
            </a:gsLst>
            <a:lin ang="11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2" name="Google Shape;92;p1"/>
          <p:cNvSpPr/>
          <p:nvPr/>
        </p:nvSpPr>
        <p:spPr>
          <a:xfrm flipH="1" rot="-5400000">
            <a:off x="-1180882" y="1638085"/>
            <a:ext cx="6857572" cy="3581401"/>
          </a:xfrm>
          <a:prstGeom prst="rect">
            <a:avLst/>
          </a:prstGeom>
          <a:gradFill>
            <a:gsLst>
              <a:gs pos="0">
                <a:srgbClr val="000000">
                  <a:alpha val="58823"/>
                </a:srgbClr>
              </a:gs>
              <a:gs pos="69000">
                <a:srgbClr val="4472C4">
                  <a:alpha val="0"/>
                </a:srgbClr>
              </a:gs>
              <a:gs pos="100000">
                <a:srgbClr val="4472C4">
                  <a:alpha val="0"/>
                </a:srgbClr>
              </a:gs>
            </a:gsLst>
            <a:lin ang="13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3" name="Google Shape;93;p1"/>
          <p:cNvSpPr/>
          <p:nvPr/>
        </p:nvSpPr>
        <p:spPr>
          <a:xfrm rot="6097846">
            <a:off x="-747355" y="1201312"/>
            <a:ext cx="4808302" cy="4088666"/>
          </a:xfrm>
          <a:custGeom>
            <a:rect b="b" l="l" r="r" t="t"/>
            <a:pathLst>
              <a:path extrusionOk="0" h="4088666" w="4808302">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882"/>
                </a:srgbClr>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4" name="Google Shape;94;p1"/>
          <p:cNvSpPr txBox="1"/>
          <p:nvPr>
            <p:ph type="title"/>
          </p:nvPr>
        </p:nvSpPr>
        <p:spPr>
          <a:xfrm>
            <a:off x="660041" y="2767106"/>
            <a:ext cx="2880828" cy="307190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FFFF"/>
              </a:buClr>
              <a:buSzPts val="3100"/>
              <a:buFont typeface="Libre Baskerville"/>
              <a:buNone/>
            </a:pPr>
            <a:r>
              <a:rPr lang="en-US" sz="3100">
                <a:solidFill>
                  <a:srgbClr val="FFFFFF"/>
                </a:solidFill>
                <a:latin typeface="Libre Baskerville"/>
                <a:ea typeface="Libre Baskerville"/>
                <a:cs typeface="Libre Baskerville"/>
                <a:sym typeface="Libre Baskerville"/>
              </a:rPr>
              <a:t>Science with Dr. Christina Rahm</a:t>
            </a:r>
            <a:br>
              <a:rPr lang="en-US" sz="3100">
                <a:solidFill>
                  <a:srgbClr val="FFFFFF"/>
                </a:solidFill>
                <a:latin typeface="Libre Baskerville"/>
                <a:ea typeface="Libre Baskerville"/>
                <a:cs typeface="Libre Baskerville"/>
                <a:sym typeface="Libre Baskerville"/>
              </a:rPr>
            </a:br>
            <a:br>
              <a:rPr lang="en-US" sz="3100">
                <a:solidFill>
                  <a:srgbClr val="FFFFFF"/>
                </a:solidFill>
                <a:latin typeface="Libre Baskerville"/>
                <a:ea typeface="Libre Baskerville"/>
                <a:cs typeface="Libre Baskerville"/>
                <a:sym typeface="Libre Baskerville"/>
              </a:rPr>
            </a:br>
            <a:br>
              <a:rPr b="1" lang="en-US" sz="3100">
                <a:solidFill>
                  <a:srgbClr val="FFFFFF"/>
                </a:solidFill>
                <a:latin typeface="Calibri"/>
                <a:ea typeface="Calibri"/>
                <a:cs typeface="Calibri"/>
                <a:sym typeface="Calibri"/>
              </a:rPr>
            </a:br>
            <a:r>
              <a:rPr lang="en-US" sz="3100">
                <a:solidFill>
                  <a:srgbClr val="FFFFFF"/>
                </a:solidFill>
                <a:latin typeface="Libre Baskerville"/>
                <a:ea typeface="Libre Baskerville"/>
                <a:cs typeface="Libre Baskerville"/>
                <a:sym typeface="Libre Baskerville"/>
              </a:rPr>
              <a:t>We will get started shortly</a:t>
            </a:r>
            <a:r>
              <a:rPr lang="en-US" sz="3100">
                <a:solidFill>
                  <a:srgbClr val="FFFFFF"/>
                </a:solidFill>
                <a:latin typeface="Calibri"/>
                <a:ea typeface="Calibri"/>
                <a:cs typeface="Calibri"/>
                <a:sym typeface="Calibri"/>
              </a:rPr>
              <a:t>.</a:t>
            </a:r>
            <a:endParaRPr/>
          </a:p>
        </p:txBody>
      </p:sp>
      <p:pic>
        <p:nvPicPr>
          <p:cNvPr descr="Logo&#10;&#10;Description automatically generated" id="95" name="Google Shape;95;p1"/>
          <p:cNvPicPr preferRelativeResize="0"/>
          <p:nvPr/>
        </p:nvPicPr>
        <p:blipFill rotWithShape="1">
          <a:blip r:embed="rId3">
            <a:alphaModFix/>
          </a:blip>
          <a:srcRect b="0" l="0" r="0" t="0"/>
          <a:stretch/>
        </p:blipFill>
        <p:spPr>
          <a:xfrm>
            <a:off x="5168319" y="467208"/>
            <a:ext cx="5893965" cy="59235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10"/>
          <p:cNvPicPr preferRelativeResize="0"/>
          <p:nvPr/>
        </p:nvPicPr>
        <p:blipFill rotWithShape="1">
          <a:blip r:embed="rId3">
            <a:alphaModFix/>
          </a:blip>
          <a:srcRect b="0" l="5224" r="33253" t="0"/>
          <a:stretch/>
        </p:blipFill>
        <p:spPr>
          <a:xfrm>
            <a:off x="4691118" y="1"/>
            <a:ext cx="7500882" cy="6857999"/>
          </a:xfrm>
          <a:custGeom>
            <a:rect b="b" l="l" r="r" t="t"/>
            <a:pathLst>
              <a:path extrusionOk="0" h="6857999" w="7500882">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a:noFill/>
          <a:ln>
            <a:noFill/>
          </a:ln>
        </p:spPr>
      </p:pic>
      <p:sp>
        <p:nvSpPr>
          <p:cNvPr id="179" name="Google Shape;179;p10"/>
          <p:cNvSpPr txBox="1"/>
          <p:nvPr>
            <p:ph type="title"/>
          </p:nvPr>
        </p:nvSpPr>
        <p:spPr>
          <a:xfrm>
            <a:off x="1693136" y="442913"/>
            <a:ext cx="4780129" cy="128428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Libre Baskerville"/>
              <a:buNone/>
            </a:pPr>
            <a:r>
              <a:rPr b="0" lang="en-US" sz="4800">
                <a:latin typeface="Libre Baskerville"/>
                <a:ea typeface="Libre Baskerville"/>
                <a:cs typeface="Libre Baskerville"/>
                <a:sym typeface="Libre Baskerville"/>
              </a:rPr>
              <a:t>VITAMIN C </a:t>
            </a:r>
            <a:endParaRPr/>
          </a:p>
        </p:txBody>
      </p:sp>
      <p:sp>
        <p:nvSpPr>
          <p:cNvPr id="180" name="Google Shape;180;p10"/>
          <p:cNvSpPr txBox="1"/>
          <p:nvPr>
            <p:ph idx="1" type="body"/>
          </p:nvPr>
        </p:nvSpPr>
        <p:spPr>
          <a:xfrm>
            <a:off x="404122" y="1732190"/>
            <a:ext cx="5368525" cy="4682897"/>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000"/>
              <a:buNone/>
            </a:pPr>
            <a:r>
              <a:rPr lang="en-US" sz="1800">
                <a:latin typeface="Libre Baskerville"/>
                <a:ea typeface="Libre Baskerville"/>
                <a:cs typeface="Libre Baskerville"/>
                <a:sym typeface="Libre Baskerville"/>
              </a:rPr>
              <a:t>One of the most important nutrients, it is thought that high levels of vitamin C (ascorbic acid) may rid the body of toxins. Vitamin C is believed to:</a:t>
            </a:r>
            <a:endParaRPr sz="1800"/>
          </a:p>
          <a:p>
            <a:pPr indent="-273050" lvl="0" marL="285750" rtl="0" algn="l">
              <a:lnSpc>
                <a:spcPct val="110000"/>
              </a:lnSpc>
              <a:spcBef>
                <a:spcPts val="1000"/>
              </a:spcBef>
              <a:spcAft>
                <a:spcPts val="0"/>
              </a:spcAft>
              <a:buClr>
                <a:schemeClr val="dk1"/>
              </a:buClr>
              <a:buSzPts val="1800"/>
              <a:buFont typeface="Courier New"/>
              <a:buChar char="o"/>
            </a:pPr>
            <a:r>
              <a:rPr lang="en-US" sz="1800">
                <a:latin typeface="Libre Baskerville"/>
                <a:ea typeface="Libre Baskerville"/>
                <a:cs typeface="Libre Baskerville"/>
                <a:sym typeface="Libre Baskerville"/>
              </a:rPr>
              <a:t>Have anti-aging properties </a:t>
            </a:r>
            <a:endParaRPr sz="1800"/>
          </a:p>
          <a:p>
            <a:pPr indent="-273050" lvl="0" marL="285750" rtl="0" algn="l">
              <a:lnSpc>
                <a:spcPct val="110000"/>
              </a:lnSpc>
              <a:spcBef>
                <a:spcPts val="1000"/>
              </a:spcBef>
              <a:spcAft>
                <a:spcPts val="0"/>
              </a:spcAft>
              <a:buClr>
                <a:schemeClr val="dk1"/>
              </a:buClr>
              <a:buSzPts val="1800"/>
              <a:buFont typeface="Courier New"/>
              <a:buChar char="o"/>
            </a:pPr>
            <a:r>
              <a:rPr lang="en-US" sz="1800">
                <a:latin typeface="Libre Baskerville"/>
                <a:ea typeface="Libre Baskerville"/>
                <a:cs typeface="Libre Baskerville"/>
                <a:sym typeface="Libre Baskerville"/>
              </a:rPr>
              <a:t>Boost the immune system</a:t>
            </a:r>
            <a:endParaRPr sz="1800"/>
          </a:p>
          <a:p>
            <a:pPr indent="-273050" lvl="0" marL="285750" rtl="0" algn="l">
              <a:lnSpc>
                <a:spcPct val="110000"/>
              </a:lnSpc>
              <a:spcBef>
                <a:spcPts val="1000"/>
              </a:spcBef>
              <a:spcAft>
                <a:spcPts val="0"/>
              </a:spcAft>
              <a:buClr>
                <a:schemeClr val="dk1"/>
              </a:buClr>
              <a:buSzPts val="1800"/>
              <a:buFont typeface="Courier New"/>
              <a:buChar char="o"/>
            </a:pPr>
            <a:r>
              <a:rPr lang="en-US" sz="1800">
                <a:latin typeface="Libre Baskerville"/>
                <a:ea typeface="Libre Baskerville"/>
                <a:cs typeface="Libre Baskerville"/>
                <a:sym typeface="Libre Baskerville"/>
              </a:rPr>
              <a:t>Help the body absorb materials </a:t>
            </a:r>
            <a:endParaRPr sz="1800"/>
          </a:p>
          <a:p>
            <a:pPr indent="-273050" lvl="0" marL="285750" rtl="0" algn="l">
              <a:lnSpc>
                <a:spcPct val="110000"/>
              </a:lnSpc>
              <a:spcBef>
                <a:spcPts val="1000"/>
              </a:spcBef>
              <a:spcAft>
                <a:spcPts val="0"/>
              </a:spcAft>
              <a:buClr>
                <a:schemeClr val="dk1"/>
              </a:buClr>
              <a:buSzPts val="1800"/>
              <a:buFont typeface="Courier New"/>
              <a:buChar char="o"/>
            </a:pPr>
            <a:r>
              <a:rPr lang="en-US" sz="1800">
                <a:latin typeface="Libre Baskerville"/>
                <a:ea typeface="Libre Baskerville"/>
                <a:cs typeface="Libre Baskerville"/>
                <a:sym typeface="Libre Baskerville"/>
              </a:rPr>
              <a:t>Protect the body from harmful chemicals</a:t>
            </a:r>
            <a:endParaRPr sz="1800"/>
          </a:p>
          <a:p>
            <a:pPr indent="-273050" lvl="0" marL="285750" rtl="0" algn="l">
              <a:lnSpc>
                <a:spcPct val="110000"/>
              </a:lnSpc>
              <a:spcBef>
                <a:spcPts val="1000"/>
              </a:spcBef>
              <a:spcAft>
                <a:spcPts val="0"/>
              </a:spcAft>
              <a:buClr>
                <a:schemeClr val="dk1"/>
              </a:buClr>
              <a:buSzPts val="1800"/>
              <a:buFont typeface="Courier New"/>
              <a:buChar char="o"/>
            </a:pPr>
            <a:r>
              <a:rPr lang="en-US" sz="1800">
                <a:latin typeface="Libre Baskerville"/>
                <a:ea typeface="Libre Baskerville"/>
                <a:cs typeface="Libre Baskerville"/>
                <a:sym typeface="Libre Baskerville"/>
              </a:rPr>
              <a:t>Help the body ward off infection</a:t>
            </a:r>
            <a:endParaRPr sz="1800"/>
          </a:p>
          <a:p>
            <a:pPr indent="-273050" lvl="0" marL="285750" rtl="0" algn="l">
              <a:lnSpc>
                <a:spcPct val="110000"/>
              </a:lnSpc>
              <a:spcBef>
                <a:spcPts val="1000"/>
              </a:spcBef>
              <a:spcAft>
                <a:spcPts val="0"/>
              </a:spcAft>
              <a:buClr>
                <a:schemeClr val="dk1"/>
              </a:buClr>
              <a:buSzPts val="1800"/>
              <a:buFont typeface="Courier New"/>
              <a:buChar char="o"/>
            </a:pPr>
            <a:r>
              <a:rPr lang="en-US" sz="1800">
                <a:latin typeface="Libre Baskerville"/>
                <a:ea typeface="Libre Baskerville"/>
                <a:cs typeface="Libre Baskerville"/>
                <a:sym typeface="Libre Baskerville"/>
              </a:rPr>
              <a:t>Boost the body’s vitamin C stores</a:t>
            </a:r>
            <a:endParaRPr sz="1800"/>
          </a:p>
          <a:p>
            <a:pPr indent="-273050" lvl="0" marL="285750" rtl="0" algn="l">
              <a:lnSpc>
                <a:spcPct val="110000"/>
              </a:lnSpc>
              <a:spcBef>
                <a:spcPts val="1000"/>
              </a:spcBef>
              <a:spcAft>
                <a:spcPts val="0"/>
              </a:spcAft>
              <a:buClr>
                <a:schemeClr val="dk1"/>
              </a:buClr>
              <a:buSzPts val="1800"/>
              <a:buFont typeface="Courier New"/>
              <a:buChar char="o"/>
            </a:pPr>
            <a:r>
              <a:rPr lang="en-US" sz="1800">
                <a:latin typeface="Libre Baskerville"/>
                <a:ea typeface="Libre Baskerville"/>
                <a:cs typeface="Libre Baskerville"/>
                <a:sym typeface="Libre Baskerville"/>
              </a:rPr>
              <a:t>Leave the body feeling refreshed and energized</a:t>
            </a:r>
            <a:endParaRPr sz="1800">
              <a:latin typeface="Libre Baskerville"/>
              <a:ea typeface="Libre Baskerville"/>
              <a:cs typeface="Libre Baskerville"/>
              <a:sym typeface="Libre Baskervill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 name="Shape 185"/>
        <p:cNvGrpSpPr/>
        <p:nvPr/>
      </p:nvGrpSpPr>
      <p:grpSpPr>
        <a:xfrm>
          <a:off x="0" y="0"/>
          <a:ext cx="0" cy="0"/>
          <a:chOff x="0" y="0"/>
          <a:chExt cx="0" cy="0"/>
        </a:xfrm>
      </p:grpSpPr>
      <p:pic>
        <p:nvPicPr>
          <p:cNvPr id="186" name="Google Shape;186;p11"/>
          <p:cNvPicPr preferRelativeResize="0"/>
          <p:nvPr/>
        </p:nvPicPr>
        <p:blipFill rotWithShape="1">
          <a:blip r:embed="rId3">
            <a:alphaModFix/>
          </a:blip>
          <a:srcRect b="9091" l="0" r="9091" t="0"/>
          <a:stretch/>
        </p:blipFill>
        <p:spPr>
          <a:xfrm>
            <a:off x="20" y="10"/>
            <a:ext cx="12191980" cy="6857990"/>
          </a:xfrm>
          <a:prstGeom prst="rect">
            <a:avLst/>
          </a:prstGeom>
          <a:noFill/>
          <a:ln>
            <a:noFill/>
          </a:ln>
        </p:spPr>
      </p:pic>
      <p:sp>
        <p:nvSpPr>
          <p:cNvPr id="187" name="Google Shape;187;p11"/>
          <p:cNvSpPr/>
          <p:nvPr/>
        </p:nvSpPr>
        <p:spPr>
          <a:xfrm>
            <a:off x="336884" y="321176"/>
            <a:ext cx="7197772" cy="5896743"/>
          </a:xfrm>
          <a:prstGeom prst="rect">
            <a:avLst/>
          </a:prstGeom>
          <a:solidFill>
            <a:schemeClr val="lt1">
              <a:alpha val="89803"/>
            </a:schemeClr>
          </a:solidFill>
          <a:ln cap="sq" cmpd="thinThick" w="1270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11"/>
          <p:cNvSpPr txBox="1"/>
          <p:nvPr>
            <p:ph type="title"/>
          </p:nvPr>
        </p:nvSpPr>
        <p:spPr>
          <a:xfrm>
            <a:off x="594804" y="640263"/>
            <a:ext cx="6619811" cy="134497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Libre Baskerville"/>
              <a:buNone/>
            </a:pPr>
            <a:r>
              <a:rPr b="1" lang="en-US" sz="2800">
                <a:latin typeface="Libre Baskerville"/>
                <a:ea typeface="Libre Baskerville"/>
                <a:cs typeface="Libre Baskerville"/>
                <a:sym typeface="Libre Baskerville"/>
              </a:rPr>
              <a:t>VITAMIN C &amp; ADENOID HYPERTROPHY </a:t>
            </a:r>
            <a:br>
              <a:rPr b="1" lang="en-US" sz="2800">
                <a:latin typeface="Libre Baskerville"/>
                <a:ea typeface="Libre Baskerville"/>
                <a:cs typeface="Libre Baskerville"/>
                <a:sym typeface="Libre Baskerville"/>
              </a:rPr>
            </a:br>
            <a:br>
              <a:rPr b="1" lang="en-US" sz="2800">
                <a:latin typeface="Libre Baskerville"/>
                <a:ea typeface="Libre Baskerville"/>
                <a:cs typeface="Libre Baskerville"/>
                <a:sym typeface="Libre Baskerville"/>
              </a:rPr>
            </a:br>
            <a:endParaRPr sz="2800">
              <a:latin typeface="Libre Baskerville"/>
              <a:ea typeface="Libre Baskerville"/>
              <a:cs typeface="Libre Baskerville"/>
              <a:sym typeface="Libre Baskerville"/>
            </a:endParaRPr>
          </a:p>
        </p:txBody>
      </p:sp>
      <p:sp>
        <p:nvSpPr>
          <p:cNvPr id="189" name="Google Shape;189;p11"/>
          <p:cNvSpPr txBox="1"/>
          <p:nvPr>
            <p:ph idx="1" type="body"/>
          </p:nvPr>
        </p:nvSpPr>
        <p:spPr>
          <a:xfrm>
            <a:off x="594109" y="1470454"/>
            <a:ext cx="6620505" cy="442431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latin typeface="Libre Baskerville"/>
                <a:ea typeface="Libre Baskerville"/>
                <a:cs typeface="Libre Baskerville"/>
                <a:sym typeface="Libre Baskerville"/>
              </a:rPr>
              <a:t>In a study, 10 healthy, untreated patients with obstructive sleep apnea, a symptom of Adenoid hypertrophy, were subjected to injection of vitamin C; the results showed that baseline flow-meditated dilation of the brachial artery were significantly reduced in the patients with obstructive sleep apnea. These results are in favor of oxidative stress being responsible for the endothelial dysfunction in OSA. </a:t>
            </a:r>
            <a:endParaRPr/>
          </a:p>
          <a:p>
            <a:pPr indent="0" lvl="0" marL="0" rtl="0" algn="l">
              <a:lnSpc>
                <a:spcPct val="90000"/>
              </a:lnSpc>
              <a:spcBef>
                <a:spcPts val="1000"/>
              </a:spcBef>
              <a:spcAft>
                <a:spcPts val="0"/>
              </a:spcAft>
              <a:buClr>
                <a:schemeClr val="dk1"/>
              </a:buClr>
              <a:buSzPts val="1800"/>
              <a:buNone/>
            </a:pPr>
            <a:r>
              <a:rPr lang="en-US" sz="1800" u="sng">
                <a:solidFill>
                  <a:schemeClr val="hlink"/>
                </a:solidFill>
                <a:latin typeface="Libre Baskerville"/>
                <a:ea typeface="Libre Baskerville"/>
                <a:cs typeface="Libre Baskerville"/>
                <a:sym typeface="Libre Baskerville"/>
                <a:hlinkClick r:id="rId4"/>
              </a:rPr>
              <a:t>https://pubmed.ncbi.nlm.nih.gov/16439717/</a:t>
            </a:r>
            <a:r>
              <a:rPr lang="en-US" sz="1800">
                <a:latin typeface="Libre Baskerville"/>
                <a:ea typeface="Libre Baskerville"/>
                <a:cs typeface="Libre Baskerville"/>
                <a:sym typeface="Libre Baskerville"/>
              </a:rPr>
              <a:t>  </a:t>
            </a:r>
            <a:endParaRPr/>
          </a:p>
          <a:p>
            <a:pPr indent="-228600" lvl="0" marL="228600" rtl="0" algn="l">
              <a:lnSpc>
                <a:spcPct val="90000"/>
              </a:lnSpc>
              <a:spcBef>
                <a:spcPts val="1000"/>
              </a:spcBef>
              <a:spcAft>
                <a:spcPts val="0"/>
              </a:spcAft>
              <a:buClr>
                <a:schemeClr val="dk1"/>
              </a:buClr>
              <a:buSzPts val="1800"/>
              <a:buChar char="•"/>
            </a:pPr>
            <a:r>
              <a:rPr lang="en-US" sz="1800">
                <a:latin typeface="Libre Baskerville"/>
                <a:ea typeface="Libre Baskerville"/>
                <a:cs typeface="Libre Baskerville"/>
                <a:sym typeface="Libre Baskerville"/>
              </a:rPr>
              <a:t>To evaluate vitamin c’s ability to treat the common cold, 45 patients (25 women and 20 men) received 6.0 g of vitamin C daily. Within 24 hours of the first symptom od the disease, the duration of cold was significantly decreased. </a:t>
            </a:r>
            <a:endParaRPr/>
          </a:p>
          <a:p>
            <a:pPr indent="0" lvl="0" marL="0" rtl="0" algn="l">
              <a:lnSpc>
                <a:spcPct val="90000"/>
              </a:lnSpc>
              <a:spcBef>
                <a:spcPts val="1000"/>
              </a:spcBef>
              <a:spcAft>
                <a:spcPts val="0"/>
              </a:spcAft>
              <a:buClr>
                <a:schemeClr val="dk1"/>
              </a:buClr>
              <a:buSzPts val="1800"/>
              <a:buNone/>
            </a:pPr>
            <a:r>
              <a:rPr lang="en-US" sz="1800" u="sng">
                <a:solidFill>
                  <a:schemeClr val="hlink"/>
                </a:solidFill>
                <a:latin typeface="Libre Baskerville"/>
                <a:ea typeface="Libre Baskerville"/>
                <a:cs typeface="Libre Baskerville"/>
                <a:sym typeface="Libre Baskerville"/>
                <a:hlinkClick r:id="rId5"/>
              </a:rPr>
              <a:t>https://www.mv.helsinki.fi/home/hemila/CC/Asfora_1977_ch.pdf</a:t>
            </a:r>
            <a:r>
              <a:rPr lang="en-US" sz="1800">
                <a:latin typeface="Libre Baskerville"/>
                <a:ea typeface="Libre Baskerville"/>
                <a:cs typeface="Libre Baskerville"/>
                <a:sym typeface="Libre Baskerville"/>
              </a:rPr>
              <a:t> </a:t>
            </a:r>
            <a:endParaRPr/>
          </a:p>
          <a:p>
            <a:pPr indent="-120650" lvl="0" marL="228600" rtl="0" algn="l">
              <a:lnSpc>
                <a:spcPct val="90000"/>
              </a:lnSpc>
              <a:spcBef>
                <a:spcPts val="1000"/>
              </a:spcBef>
              <a:spcAft>
                <a:spcPts val="0"/>
              </a:spcAft>
              <a:buClr>
                <a:schemeClr val="dk1"/>
              </a:buClr>
              <a:buSzPts val="1700"/>
              <a:buNone/>
            </a:pPr>
            <a:r>
              <a:t/>
            </a:r>
            <a:endParaRPr sz="1700"/>
          </a:p>
        </p:txBody>
      </p:sp>
      <p:pic>
        <p:nvPicPr>
          <p:cNvPr descr="Logo&#10;&#10;Description automatically generated" id="190" name="Google Shape;190;p11"/>
          <p:cNvPicPr preferRelativeResize="0"/>
          <p:nvPr/>
        </p:nvPicPr>
        <p:blipFill rotWithShape="1">
          <a:blip r:embed="rId6">
            <a:alphaModFix/>
          </a:blip>
          <a:srcRect b="0" l="0" r="0" t="0"/>
          <a:stretch/>
        </p:blipFill>
        <p:spPr>
          <a:xfrm>
            <a:off x="10303484" y="5215021"/>
            <a:ext cx="1888496" cy="1642969"/>
          </a:xfrm>
          <a:prstGeom prst="rect">
            <a:avLst/>
          </a:prstGeom>
          <a:noFill/>
          <a:ln>
            <a:noFill/>
          </a:ln>
        </p:spPr>
      </p:pic>
      <p:sp>
        <p:nvSpPr>
          <p:cNvPr id="191" name="Google Shape;191;p11"/>
          <p:cNvSpPr/>
          <p:nvPr/>
        </p:nvSpPr>
        <p:spPr>
          <a:xfrm>
            <a:off x="2325129" y="6536824"/>
            <a:ext cx="7541741"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E2D5A7"/>
                </a:solidFill>
                <a:latin typeface="Calibri"/>
                <a:ea typeface="Calibri"/>
                <a:cs typeface="Calibri"/>
                <a:sym typeface="Calibri"/>
              </a:rPr>
              <a:t>International Science and Nutrition Society – CURARE CAUSAM – ISNS 2021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2"/>
          <p:cNvSpPr txBox="1"/>
          <p:nvPr>
            <p:ph type="title"/>
          </p:nvPr>
        </p:nvSpPr>
        <p:spPr>
          <a:xfrm>
            <a:off x="2236274" y="0"/>
            <a:ext cx="5411050" cy="182212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Libre Baskerville"/>
              <a:buNone/>
            </a:pPr>
            <a:r>
              <a:rPr b="0" lang="en-US" sz="4800">
                <a:latin typeface="Libre Baskerville"/>
                <a:ea typeface="Libre Baskerville"/>
                <a:cs typeface="Libre Baskerville"/>
                <a:sym typeface="Libre Baskerville"/>
              </a:rPr>
              <a:t>SILICA</a:t>
            </a:r>
            <a:endParaRPr/>
          </a:p>
        </p:txBody>
      </p:sp>
      <p:sp>
        <p:nvSpPr>
          <p:cNvPr id="197" name="Google Shape;197;p12"/>
          <p:cNvSpPr txBox="1"/>
          <p:nvPr>
            <p:ph idx="1" type="body"/>
          </p:nvPr>
        </p:nvSpPr>
        <p:spPr>
          <a:xfrm>
            <a:off x="697307" y="2054970"/>
            <a:ext cx="5775608" cy="4385629"/>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20000"/>
              </a:lnSpc>
              <a:spcBef>
                <a:spcPts val="0"/>
              </a:spcBef>
              <a:spcAft>
                <a:spcPts val="0"/>
              </a:spcAft>
              <a:buClr>
                <a:schemeClr val="dk1"/>
              </a:buClr>
              <a:buSzPct val="100000"/>
              <a:buNone/>
            </a:pPr>
            <a:r>
              <a:rPr lang="en-US" sz="2200">
                <a:latin typeface="Libre Baskerville"/>
                <a:ea typeface="Libre Baskerville"/>
                <a:cs typeface="Libre Baskerville"/>
                <a:sym typeface="Libre Baskerville"/>
              </a:rPr>
              <a:t>Silica or silicon dioxide has been proven to help in the elimination of various containments from the the body. By removing toxins, chemicals, pesticides,  &amp; heavy metals from the body, silica may:</a:t>
            </a:r>
            <a:endParaRPr/>
          </a:p>
          <a:p>
            <a:pPr indent="-285750" lvl="0" marL="285750" rtl="0" algn="l">
              <a:lnSpc>
                <a:spcPct val="120000"/>
              </a:lnSpc>
              <a:spcBef>
                <a:spcPts val="1000"/>
              </a:spcBef>
              <a:spcAft>
                <a:spcPts val="0"/>
              </a:spcAft>
              <a:buClr>
                <a:schemeClr val="dk1"/>
              </a:buClr>
              <a:buSzPct val="100000"/>
              <a:buFont typeface="Courier New"/>
              <a:buChar char="o"/>
            </a:pPr>
            <a:r>
              <a:rPr lang="en-US" sz="2200">
                <a:latin typeface="Libre Baskerville"/>
                <a:ea typeface="Libre Baskerville"/>
                <a:cs typeface="Libre Baskerville"/>
                <a:sym typeface="Libre Baskerville"/>
              </a:rPr>
              <a:t>Promote hair, skin,&amp; nail health</a:t>
            </a:r>
            <a:endParaRPr/>
          </a:p>
          <a:p>
            <a:pPr indent="-285750" lvl="0" marL="285750" rtl="0" algn="l">
              <a:lnSpc>
                <a:spcPct val="120000"/>
              </a:lnSpc>
              <a:spcBef>
                <a:spcPts val="1000"/>
              </a:spcBef>
              <a:spcAft>
                <a:spcPts val="0"/>
              </a:spcAft>
              <a:buClr>
                <a:schemeClr val="dk1"/>
              </a:buClr>
              <a:buSzPct val="100000"/>
              <a:buFont typeface="Courier New"/>
              <a:buChar char="o"/>
            </a:pPr>
            <a:r>
              <a:rPr lang="en-US" sz="2200">
                <a:latin typeface="Libre Baskerville"/>
                <a:ea typeface="Libre Baskerville"/>
                <a:cs typeface="Libre Baskerville"/>
                <a:sym typeface="Libre Baskerville"/>
              </a:rPr>
              <a:t>Improve joint &amp; bone health </a:t>
            </a:r>
            <a:endParaRPr/>
          </a:p>
          <a:p>
            <a:pPr indent="-285750" lvl="0" marL="285750" rtl="0" algn="l">
              <a:lnSpc>
                <a:spcPct val="120000"/>
              </a:lnSpc>
              <a:spcBef>
                <a:spcPts val="1000"/>
              </a:spcBef>
              <a:spcAft>
                <a:spcPts val="0"/>
              </a:spcAft>
              <a:buClr>
                <a:schemeClr val="dk1"/>
              </a:buClr>
              <a:buSzPct val="100000"/>
              <a:buFont typeface="Courier New"/>
              <a:buChar char="o"/>
            </a:pPr>
            <a:r>
              <a:rPr lang="en-US" sz="2200">
                <a:latin typeface="Libre Baskerville"/>
                <a:ea typeface="Libre Baskerville"/>
                <a:cs typeface="Libre Baskerville"/>
                <a:sym typeface="Libre Baskerville"/>
              </a:rPr>
              <a:t>Enhance heart health</a:t>
            </a:r>
            <a:endParaRPr/>
          </a:p>
          <a:p>
            <a:pPr indent="-285750" lvl="0" marL="285750" rtl="0" algn="l">
              <a:lnSpc>
                <a:spcPct val="120000"/>
              </a:lnSpc>
              <a:spcBef>
                <a:spcPts val="1000"/>
              </a:spcBef>
              <a:spcAft>
                <a:spcPts val="0"/>
              </a:spcAft>
              <a:buClr>
                <a:schemeClr val="dk1"/>
              </a:buClr>
              <a:buSzPct val="100000"/>
              <a:buFont typeface="Courier New"/>
              <a:buChar char="o"/>
            </a:pPr>
            <a:r>
              <a:rPr lang="en-US" sz="2200">
                <a:latin typeface="Libre Baskerville"/>
                <a:ea typeface="Libre Baskerville"/>
                <a:cs typeface="Libre Baskerville"/>
                <a:sym typeface="Libre Baskerville"/>
              </a:rPr>
              <a:t>Reduce digestive disorders </a:t>
            </a:r>
            <a:endParaRPr/>
          </a:p>
          <a:p>
            <a:pPr indent="-285750" lvl="0" marL="285750" rtl="0" algn="l">
              <a:lnSpc>
                <a:spcPct val="120000"/>
              </a:lnSpc>
              <a:spcBef>
                <a:spcPts val="1000"/>
              </a:spcBef>
              <a:spcAft>
                <a:spcPts val="0"/>
              </a:spcAft>
              <a:buClr>
                <a:schemeClr val="dk1"/>
              </a:buClr>
              <a:buSzPct val="100000"/>
              <a:buFont typeface="Courier New"/>
              <a:buChar char="o"/>
            </a:pPr>
            <a:r>
              <a:rPr lang="en-US" sz="2200">
                <a:latin typeface="Libre Baskerville"/>
                <a:ea typeface="Libre Baskerville"/>
                <a:cs typeface="Libre Baskerville"/>
                <a:sym typeface="Libre Baskerville"/>
              </a:rPr>
              <a:t>Boost the immune system </a:t>
            </a:r>
            <a:endParaRPr/>
          </a:p>
          <a:p>
            <a:pPr indent="-285750" lvl="0" marL="285750" rtl="0" algn="l">
              <a:lnSpc>
                <a:spcPct val="120000"/>
              </a:lnSpc>
              <a:spcBef>
                <a:spcPts val="1000"/>
              </a:spcBef>
              <a:spcAft>
                <a:spcPts val="0"/>
              </a:spcAft>
              <a:buClr>
                <a:schemeClr val="dk1"/>
              </a:buClr>
              <a:buSzPct val="100000"/>
              <a:buFont typeface="Courier New"/>
              <a:buChar char="o"/>
            </a:pPr>
            <a:r>
              <a:rPr lang="en-US" sz="2200">
                <a:latin typeface="Libre Baskerville"/>
                <a:ea typeface="Libre Baskerville"/>
                <a:cs typeface="Libre Baskerville"/>
                <a:sym typeface="Libre Baskerville"/>
              </a:rPr>
              <a:t>Hasten the healing process </a:t>
            </a:r>
            <a:endParaRPr sz="1400">
              <a:latin typeface="Libre Baskerville"/>
              <a:ea typeface="Libre Baskerville"/>
              <a:cs typeface="Libre Baskerville"/>
              <a:sym typeface="Libre Baskerville"/>
            </a:endParaRPr>
          </a:p>
        </p:txBody>
      </p:sp>
      <p:pic>
        <p:nvPicPr>
          <p:cNvPr id="198" name="Google Shape;198;p12"/>
          <p:cNvPicPr preferRelativeResize="0"/>
          <p:nvPr/>
        </p:nvPicPr>
        <p:blipFill rotWithShape="1">
          <a:blip r:embed="rId3">
            <a:alphaModFix/>
          </a:blip>
          <a:srcRect b="1" l="24614" r="6643" t="0"/>
          <a:stretch/>
        </p:blipFill>
        <p:spPr>
          <a:xfrm>
            <a:off x="6877878" y="294199"/>
            <a:ext cx="5150794" cy="5001370"/>
          </a:xfrm>
          <a:custGeom>
            <a:rect b="b" l="l" r="r" t="t"/>
            <a:pathLst>
              <a:path extrusionOk="0" h="4896924" w="5044104">
                <a:moveTo>
                  <a:pt x="2886613" y="0"/>
                </a:moveTo>
                <a:cubicBezTo>
                  <a:pt x="3218269" y="0"/>
                  <a:pt x="3523512" y="65865"/>
                  <a:pt x="3794011" y="195584"/>
                </a:cubicBezTo>
                <a:cubicBezTo>
                  <a:pt x="4047516" y="317247"/>
                  <a:pt x="4270172" y="494825"/>
                  <a:pt x="4455804" y="723284"/>
                </a:cubicBezTo>
                <a:cubicBezTo>
                  <a:pt x="4835198" y="1190375"/>
                  <a:pt x="5044104" y="1854168"/>
                  <a:pt x="5044104" y="2592438"/>
                </a:cubicBezTo>
                <a:cubicBezTo>
                  <a:pt x="5044104" y="2886985"/>
                  <a:pt x="4963247" y="3123382"/>
                  <a:pt x="4782050" y="3358996"/>
                </a:cubicBezTo>
                <a:cubicBezTo>
                  <a:pt x="4592516" y="3605460"/>
                  <a:pt x="4307730" y="3832465"/>
                  <a:pt x="4006167" y="4072775"/>
                </a:cubicBezTo>
                <a:cubicBezTo>
                  <a:pt x="3950530" y="4117058"/>
                  <a:pt x="3893052" y="4162907"/>
                  <a:pt x="3835576" y="4209314"/>
                </a:cubicBezTo>
                <a:cubicBezTo>
                  <a:pt x="3321099" y="4624632"/>
                  <a:pt x="2945605" y="4896924"/>
                  <a:pt x="2433835" y="4896924"/>
                </a:cubicBezTo>
                <a:cubicBezTo>
                  <a:pt x="1654054" y="4896924"/>
                  <a:pt x="1101803" y="4562680"/>
                  <a:pt x="587325" y="3779234"/>
                </a:cubicBezTo>
                <a:cubicBezTo>
                  <a:pt x="519999" y="3676690"/>
                  <a:pt x="454187" y="3583430"/>
                  <a:pt x="390540" y="3493298"/>
                </a:cubicBezTo>
                <a:cubicBezTo>
                  <a:pt x="126752" y="3119579"/>
                  <a:pt x="0" y="2925228"/>
                  <a:pt x="0" y="2592438"/>
                </a:cubicBezTo>
                <a:cubicBezTo>
                  <a:pt x="0" y="2261996"/>
                  <a:pt x="79450" y="1935577"/>
                  <a:pt x="235969" y="1622244"/>
                </a:cubicBezTo>
                <a:cubicBezTo>
                  <a:pt x="389133" y="1315731"/>
                  <a:pt x="608107" y="1035165"/>
                  <a:pt x="886724" y="788590"/>
                </a:cubicBezTo>
                <a:cubicBezTo>
                  <a:pt x="1160578" y="546153"/>
                  <a:pt x="1485846" y="346211"/>
                  <a:pt x="1827568" y="210454"/>
                </a:cubicBezTo>
                <a:cubicBezTo>
                  <a:pt x="2178491" y="70787"/>
                  <a:pt x="2534934" y="0"/>
                  <a:pt x="2886613" y="0"/>
                </a:cubicBezTo>
                <a:close/>
              </a:path>
            </a:pathLst>
          </a:cu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
        <p:nvSpPr>
          <p:cNvPr id="203" name="Google Shape;203;p13"/>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13"/>
          <p:cNvSpPr txBox="1"/>
          <p:nvPr>
            <p:ph type="title"/>
          </p:nvPr>
        </p:nvSpPr>
        <p:spPr>
          <a:xfrm>
            <a:off x="147808" y="402510"/>
            <a:ext cx="5130525" cy="195684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Libre Baskerville"/>
              <a:buNone/>
            </a:pPr>
            <a:r>
              <a:rPr lang="en-US" sz="3600">
                <a:latin typeface="Libre Baskerville"/>
                <a:ea typeface="Libre Baskerville"/>
                <a:cs typeface="Libre Baskerville"/>
                <a:sym typeface="Libre Baskerville"/>
              </a:rPr>
              <a:t>SILICA/ZEOLITES &amp; ADENOID HYPERTROPHY </a:t>
            </a:r>
            <a:endParaRPr/>
          </a:p>
        </p:txBody>
      </p:sp>
      <p:sp>
        <p:nvSpPr>
          <p:cNvPr id="205" name="Google Shape;205;p13"/>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6" name="Google Shape;206;p13"/>
          <p:cNvSpPr txBox="1"/>
          <p:nvPr>
            <p:ph idx="1" type="body"/>
          </p:nvPr>
        </p:nvSpPr>
        <p:spPr>
          <a:xfrm>
            <a:off x="147808" y="2766525"/>
            <a:ext cx="5001258" cy="3320668"/>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600"/>
              <a:buChar char="•"/>
            </a:pPr>
            <a:r>
              <a:rPr lang="en-US" sz="1600">
                <a:latin typeface="Libre Baskerville"/>
                <a:ea typeface="Libre Baskerville"/>
                <a:cs typeface="Libre Baskerville"/>
                <a:sym typeface="Libre Baskerville"/>
              </a:rPr>
              <a:t>In one study, after the administration of zeolite clinoptilolite, there was an increase in specific immune cell counts, CD19C B-lymphocytes, CD4C T-lymphocytes, and HLA-DRC activated T-lymphocytes were also observed in patients treated for immunodeficiency</a:t>
            </a:r>
            <a:endParaRPr/>
          </a:p>
          <a:p>
            <a:pPr indent="-228600" lvl="0" marL="228600" rtl="0" algn="l">
              <a:lnSpc>
                <a:spcPct val="100000"/>
              </a:lnSpc>
              <a:spcBef>
                <a:spcPts val="1000"/>
              </a:spcBef>
              <a:spcAft>
                <a:spcPts val="0"/>
              </a:spcAft>
              <a:buClr>
                <a:schemeClr val="dk1"/>
              </a:buClr>
              <a:buSzPts val="1600"/>
              <a:buChar char="•"/>
            </a:pPr>
            <a:r>
              <a:rPr lang="en-US" sz="1600">
                <a:latin typeface="Libre Baskerville"/>
                <a:ea typeface="Libre Baskerville"/>
                <a:cs typeface="Libre Baskerville"/>
                <a:sym typeface="Libre Baskerville"/>
              </a:rPr>
              <a:t>In chickens receiving daily ZC in food, antioxidant capacity was increased by reducing the free radical content of intestinal nitric oxide and increasing the activity of GSH, catalase and SOD enzymes. </a:t>
            </a:r>
            <a:endParaRPr/>
          </a:p>
          <a:p>
            <a:pPr indent="0" lvl="0" marL="0" rtl="0" algn="l">
              <a:lnSpc>
                <a:spcPct val="100000"/>
              </a:lnSpc>
              <a:spcBef>
                <a:spcPts val="1000"/>
              </a:spcBef>
              <a:spcAft>
                <a:spcPts val="0"/>
              </a:spcAft>
              <a:buClr>
                <a:schemeClr val="dk1"/>
              </a:buClr>
              <a:buSzPts val="1600"/>
              <a:buNone/>
            </a:pPr>
            <a:r>
              <a:rPr lang="en-US" sz="1600" u="sng">
                <a:solidFill>
                  <a:schemeClr val="hlink"/>
                </a:solidFill>
                <a:latin typeface="Libre Baskerville"/>
                <a:ea typeface="Libre Baskerville"/>
                <a:cs typeface="Libre Baskerville"/>
                <a:sym typeface="Libre Baskerville"/>
                <a:hlinkClick r:id="rId3"/>
              </a:rPr>
              <a:t>https://www.ncbi.nlm.nih.gov/labs/pmc/articles/PMC6515299/</a:t>
            </a:r>
            <a:r>
              <a:rPr lang="en-US" sz="1600">
                <a:latin typeface="Libre Baskerville"/>
                <a:ea typeface="Libre Baskerville"/>
                <a:cs typeface="Libre Baskerville"/>
                <a:sym typeface="Libre Baskerville"/>
              </a:rPr>
              <a:t> </a:t>
            </a:r>
            <a:endParaRPr/>
          </a:p>
        </p:txBody>
      </p:sp>
      <p:pic>
        <p:nvPicPr>
          <p:cNvPr id="207" name="Google Shape;207;p13"/>
          <p:cNvPicPr preferRelativeResize="0"/>
          <p:nvPr/>
        </p:nvPicPr>
        <p:blipFill rotWithShape="1">
          <a:blip r:embed="rId4">
            <a:alphaModFix/>
          </a:blip>
          <a:srcRect b="2" l="22265" r="2"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4"/>
          <p:cNvSpPr txBox="1"/>
          <p:nvPr>
            <p:ph type="title"/>
          </p:nvPr>
        </p:nvSpPr>
        <p:spPr>
          <a:xfrm>
            <a:off x="521298" y="171193"/>
            <a:ext cx="6353973" cy="1406669"/>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Libre Baskerville"/>
              <a:buNone/>
            </a:pPr>
            <a:r>
              <a:rPr b="0" lang="en-US" sz="4000">
                <a:latin typeface="Libre Baskerville"/>
                <a:ea typeface="Libre Baskerville"/>
                <a:cs typeface="Libre Baskerville"/>
                <a:sym typeface="Libre Baskerville"/>
              </a:rPr>
              <a:t>TRACE MINERALS </a:t>
            </a:r>
            <a:endParaRPr/>
          </a:p>
        </p:txBody>
      </p:sp>
      <p:sp>
        <p:nvSpPr>
          <p:cNvPr id="213" name="Google Shape;213;p14"/>
          <p:cNvSpPr txBox="1"/>
          <p:nvPr>
            <p:ph idx="1" type="body"/>
          </p:nvPr>
        </p:nvSpPr>
        <p:spPr>
          <a:xfrm>
            <a:off x="432007" y="1577852"/>
            <a:ext cx="6443400" cy="5494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800"/>
              <a:buNone/>
            </a:pPr>
            <a:r>
              <a:rPr lang="en-US" sz="1800">
                <a:latin typeface="Libre Baskerville"/>
                <a:ea typeface="Libre Baskerville"/>
                <a:cs typeface="Libre Baskerville"/>
                <a:sym typeface="Libre Baskerville"/>
              </a:rPr>
              <a:t>Trace minerals are essential nutrients that the body cannot produce itself. We only need very small amounts, but they are crucial for our health. Benefits of some trace minerals:</a:t>
            </a:r>
            <a:endParaRPr/>
          </a:p>
          <a:p>
            <a:pPr indent="-285750" lvl="0" marL="285750" rtl="0" algn="l">
              <a:lnSpc>
                <a:spcPct val="100000"/>
              </a:lnSpc>
              <a:spcBef>
                <a:spcPts val="1000"/>
              </a:spcBef>
              <a:spcAft>
                <a:spcPts val="0"/>
              </a:spcAft>
              <a:buClr>
                <a:schemeClr val="dk1"/>
              </a:buClr>
              <a:buSzPts val="1800"/>
              <a:buFont typeface="Courier New"/>
              <a:buChar char="o"/>
            </a:pPr>
            <a:r>
              <a:rPr b="1" lang="en-US" sz="1800">
                <a:latin typeface="Libre Baskerville"/>
                <a:ea typeface="Libre Baskerville"/>
                <a:cs typeface="Libre Baskerville"/>
                <a:sym typeface="Libre Baskerville"/>
              </a:rPr>
              <a:t>Zinc: </a:t>
            </a:r>
            <a:r>
              <a:rPr lang="en-US" sz="1800">
                <a:latin typeface="Libre Baskerville"/>
                <a:ea typeface="Libre Baskerville"/>
                <a:cs typeface="Libre Baskerville"/>
                <a:sym typeface="Libre Baskerville"/>
              </a:rPr>
              <a:t>boost the immune system and metabolism function </a:t>
            </a:r>
            <a:endParaRPr/>
          </a:p>
          <a:p>
            <a:pPr indent="-285750" lvl="0" marL="285750" rtl="0" algn="l">
              <a:lnSpc>
                <a:spcPct val="100000"/>
              </a:lnSpc>
              <a:spcBef>
                <a:spcPts val="1000"/>
              </a:spcBef>
              <a:spcAft>
                <a:spcPts val="0"/>
              </a:spcAft>
              <a:buClr>
                <a:schemeClr val="dk1"/>
              </a:buClr>
              <a:buSzPts val="1800"/>
              <a:buFont typeface="Courier New"/>
              <a:buChar char="o"/>
            </a:pPr>
            <a:r>
              <a:rPr b="1" lang="en-US" sz="1800">
                <a:latin typeface="Libre Baskerville"/>
                <a:ea typeface="Libre Baskerville"/>
                <a:cs typeface="Libre Baskerville"/>
                <a:sym typeface="Libre Baskerville"/>
              </a:rPr>
              <a:t>Iron: </a:t>
            </a:r>
            <a:r>
              <a:rPr lang="en-US" sz="1800">
                <a:latin typeface="Libre Baskerville"/>
                <a:ea typeface="Libre Baskerville"/>
                <a:cs typeface="Libre Baskerville"/>
                <a:sym typeface="Libre Baskerville"/>
              </a:rPr>
              <a:t>boost hemoglobin &amp; immunity and reduces fatigue &amp; bruising </a:t>
            </a:r>
            <a:endParaRPr/>
          </a:p>
          <a:p>
            <a:pPr indent="-285750" lvl="0" marL="285750" rtl="0" algn="l">
              <a:lnSpc>
                <a:spcPct val="100000"/>
              </a:lnSpc>
              <a:spcBef>
                <a:spcPts val="1000"/>
              </a:spcBef>
              <a:spcAft>
                <a:spcPts val="0"/>
              </a:spcAft>
              <a:buClr>
                <a:schemeClr val="dk1"/>
              </a:buClr>
              <a:buSzPts val="1800"/>
              <a:buFont typeface="Courier New"/>
              <a:buChar char="o"/>
            </a:pPr>
            <a:r>
              <a:rPr b="1" lang="en-US" sz="1800">
                <a:latin typeface="Libre Baskerville"/>
                <a:ea typeface="Libre Baskerville"/>
                <a:cs typeface="Libre Baskerville"/>
                <a:sym typeface="Libre Baskerville"/>
              </a:rPr>
              <a:t>Boron: </a:t>
            </a:r>
            <a:r>
              <a:rPr lang="en-US" sz="1800">
                <a:latin typeface="Libre Baskerville"/>
                <a:ea typeface="Libre Baskerville"/>
                <a:cs typeface="Libre Baskerville"/>
                <a:sym typeface="Libre Baskerville"/>
              </a:rPr>
              <a:t>essential for energy utilization</a:t>
            </a:r>
            <a:endParaRPr/>
          </a:p>
          <a:p>
            <a:pPr indent="-285750" lvl="0" marL="285750" rtl="0" algn="l">
              <a:lnSpc>
                <a:spcPct val="100000"/>
              </a:lnSpc>
              <a:spcBef>
                <a:spcPts val="1000"/>
              </a:spcBef>
              <a:spcAft>
                <a:spcPts val="0"/>
              </a:spcAft>
              <a:buClr>
                <a:schemeClr val="dk1"/>
              </a:buClr>
              <a:buSzPts val="1800"/>
              <a:buFont typeface="Courier New"/>
              <a:buChar char="o"/>
            </a:pPr>
            <a:r>
              <a:rPr b="1" lang="en-US" sz="1800">
                <a:latin typeface="Libre Baskerville"/>
                <a:ea typeface="Libre Baskerville"/>
                <a:cs typeface="Libre Baskerville"/>
                <a:sym typeface="Libre Baskerville"/>
              </a:rPr>
              <a:t>Iodine: </a:t>
            </a:r>
            <a:r>
              <a:rPr lang="en-US" sz="1800">
                <a:latin typeface="Libre Baskerville"/>
                <a:ea typeface="Libre Baskerville"/>
                <a:cs typeface="Libre Baskerville"/>
                <a:sym typeface="Libre Baskerville"/>
              </a:rPr>
              <a:t>boost metabolism and cognitive thinking </a:t>
            </a:r>
            <a:endParaRPr/>
          </a:p>
          <a:p>
            <a:pPr indent="-285750" lvl="0" marL="285750" rtl="0" algn="l">
              <a:lnSpc>
                <a:spcPct val="100000"/>
              </a:lnSpc>
              <a:spcBef>
                <a:spcPts val="1000"/>
              </a:spcBef>
              <a:spcAft>
                <a:spcPts val="0"/>
              </a:spcAft>
              <a:buClr>
                <a:schemeClr val="dk1"/>
              </a:buClr>
              <a:buSzPts val="1800"/>
              <a:buFont typeface="Courier New"/>
              <a:buChar char="o"/>
            </a:pPr>
            <a:r>
              <a:rPr b="1" lang="en-US" sz="1800">
                <a:latin typeface="Libre Baskerville"/>
                <a:ea typeface="Libre Baskerville"/>
                <a:cs typeface="Libre Baskerville"/>
                <a:sym typeface="Libre Baskerville"/>
              </a:rPr>
              <a:t>Manganese: </a:t>
            </a:r>
            <a:r>
              <a:rPr lang="en-US" sz="1800">
                <a:latin typeface="Libre Baskerville"/>
                <a:ea typeface="Libre Baskerville"/>
                <a:cs typeface="Libre Baskerville"/>
                <a:sym typeface="Libre Baskerville"/>
              </a:rPr>
              <a:t>strengthening bones and ligaments </a:t>
            </a:r>
            <a:endParaRPr/>
          </a:p>
          <a:p>
            <a:pPr indent="-285750" lvl="0" marL="285750" rtl="0" algn="l">
              <a:lnSpc>
                <a:spcPct val="100000"/>
              </a:lnSpc>
              <a:spcBef>
                <a:spcPts val="1000"/>
              </a:spcBef>
              <a:spcAft>
                <a:spcPts val="0"/>
              </a:spcAft>
              <a:buClr>
                <a:schemeClr val="dk1"/>
              </a:buClr>
              <a:buSzPts val="1800"/>
              <a:buFont typeface="Courier New"/>
              <a:buChar char="o"/>
            </a:pPr>
            <a:r>
              <a:rPr b="1" lang="en-US" sz="1800">
                <a:latin typeface="Libre Baskerville"/>
                <a:ea typeface="Libre Baskerville"/>
                <a:cs typeface="Libre Baskerville"/>
                <a:sym typeface="Libre Baskerville"/>
              </a:rPr>
              <a:t>Molydbenum: </a:t>
            </a:r>
            <a:r>
              <a:rPr lang="en-US" sz="1800">
                <a:latin typeface="Libre Baskerville"/>
                <a:ea typeface="Libre Baskerville"/>
                <a:cs typeface="Libre Baskerville"/>
                <a:sym typeface="Libre Baskerville"/>
              </a:rPr>
              <a:t>process proteins and DNA </a:t>
            </a:r>
            <a:endParaRPr/>
          </a:p>
          <a:p>
            <a:pPr indent="-285750" lvl="0" marL="285750" rtl="0" algn="l">
              <a:lnSpc>
                <a:spcPct val="100000"/>
              </a:lnSpc>
              <a:spcBef>
                <a:spcPts val="1000"/>
              </a:spcBef>
              <a:spcAft>
                <a:spcPts val="0"/>
              </a:spcAft>
              <a:buClr>
                <a:schemeClr val="dk1"/>
              </a:buClr>
              <a:buSzPts val="1800"/>
              <a:buFont typeface="Courier New"/>
              <a:buChar char="o"/>
            </a:pPr>
            <a:r>
              <a:rPr b="1" lang="en-US" sz="1800">
                <a:latin typeface="Libre Baskerville"/>
                <a:ea typeface="Libre Baskerville"/>
                <a:cs typeface="Libre Baskerville"/>
                <a:sym typeface="Libre Baskerville"/>
              </a:rPr>
              <a:t>Selenium: </a:t>
            </a:r>
            <a:r>
              <a:rPr lang="en-US" sz="1800">
                <a:latin typeface="Libre Baskerville"/>
                <a:ea typeface="Libre Baskerville"/>
                <a:cs typeface="Libre Baskerville"/>
                <a:sym typeface="Libre Baskerville"/>
              </a:rPr>
              <a:t>prevent oxygen damage to the cell membrane </a:t>
            </a:r>
            <a:endParaRPr/>
          </a:p>
          <a:p>
            <a:pPr indent="-285750" lvl="0" marL="285750" rtl="0" algn="l">
              <a:lnSpc>
                <a:spcPct val="100000"/>
              </a:lnSpc>
              <a:spcBef>
                <a:spcPts val="1000"/>
              </a:spcBef>
              <a:spcAft>
                <a:spcPts val="0"/>
              </a:spcAft>
              <a:buClr>
                <a:schemeClr val="dk1"/>
              </a:buClr>
              <a:buSzPts val="1800"/>
              <a:buFont typeface="Courier New"/>
              <a:buChar char="o"/>
            </a:pPr>
            <a:r>
              <a:rPr b="1" lang="en-US" sz="1800">
                <a:latin typeface="Libre Baskerville"/>
                <a:ea typeface="Libre Baskerville"/>
                <a:cs typeface="Libre Baskerville"/>
                <a:sym typeface="Libre Baskerville"/>
              </a:rPr>
              <a:t>Silicon: </a:t>
            </a:r>
            <a:r>
              <a:rPr lang="en-US" sz="1800">
                <a:latin typeface="Libre Baskerville"/>
                <a:ea typeface="Libre Baskerville"/>
                <a:cs typeface="Libre Baskerville"/>
                <a:sym typeface="Libre Baskerville"/>
              </a:rPr>
              <a:t>formation of collagen  </a:t>
            </a:r>
            <a:endParaRPr sz="500">
              <a:latin typeface="Libre Baskerville"/>
              <a:ea typeface="Libre Baskerville"/>
              <a:cs typeface="Libre Baskerville"/>
              <a:sym typeface="Libre Baskerville"/>
            </a:endParaRPr>
          </a:p>
        </p:txBody>
      </p:sp>
      <p:pic>
        <p:nvPicPr>
          <p:cNvPr id="214" name="Google Shape;214;p14"/>
          <p:cNvPicPr preferRelativeResize="0"/>
          <p:nvPr/>
        </p:nvPicPr>
        <p:blipFill rotWithShape="1">
          <a:blip r:embed="rId3">
            <a:alphaModFix/>
          </a:blip>
          <a:srcRect b="-1" l="17470" r="33979" t="0"/>
          <a:stretch/>
        </p:blipFill>
        <p:spPr>
          <a:xfrm>
            <a:off x="7203882" y="10"/>
            <a:ext cx="4988118" cy="6857990"/>
          </a:xfrm>
          <a:custGeom>
            <a:rect b="b" l="l" r="r" t="t"/>
            <a:pathLst>
              <a:path extrusionOk="0" h="6858000" w="4901771">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8" name="Shape 218"/>
        <p:cNvGrpSpPr/>
        <p:nvPr/>
      </p:nvGrpSpPr>
      <p:grpSpPr>
        <a:xfrm>
          <a:off x="0" y="0"/>
          <a:ext cx="0" cy="0"/>
          <a:chOff x="0" y="0"/>
          <a:chExt cx="0" cy="0"/>
        </a:xfrm>
      </p:grpSpPr>
      <p:sp>
        <p:nvSpPr>
          <p:cNvPr id="219" name="Google Shape;219;p15"/>
          <p:cNvSpPr txBox="1"/>
          <p:nvPr>
            <p:ph type="title"/>
          </p:nvPr>
        </p:nvSpPr>
        <p:spPr>
          <a:xfrm>
            <a:off x="432971" y="365125"/>
            <a:ext cx="5120114" cy="169279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700"/>
              <a:buFont typeface="Libre Baskerville"/>
              <a:buNone/>
            </a:pPr>
            <a:r>
              <a:rPr lang="en-US" sz="3700">
                <a:latin typeface="Libre Baskerville"/>
                <a:ea typeface="Libre Baskerville"/>
                <a:cs typeface="Libre Baskerville"/>
                <a:sym typeface="Libre Baskerville"/>
              </a:rPr>
              <a:t>TRACE MINERALS &amp; ADENOID HYPERTROPHY </a:t>
            </a:r>
            <a:endParaRPr/>
          </a:p>
        </p:txBody>
      </p:sp>
      <p:cxnSp>
        <p:nvCxnSpPr>
          <p:cNvPr id="220" name="Google Shape;220;p15"/>
          <p:cNvCxnSpPr/>
          <p:nvPr/>
        </p:nvCxnSpPr>
        <p:spPr>
          <a:xfrm>
            <a:off x="655320" y="2316480"/>
            <a:ext cx="4572000" cy="0"/>
          </a:xfrm>
          <a:prstGeom prst="straightConnector1">
            <a:avLst/>
          </a:prstGeom>
          <a:noFill/>
          <a:ln cap="sq" cmpd="sng" w="19050">
            <a:solidFill>
              <a:schemeClr val="dk1"/>
            </a:solidFill>
            <a:prstDash val="solid"/>
            <a:miter lim="800000"/>
            <a:headEnd len="sm" w="sm" type="none"/>
            <a:tailEnd len="sm" w="sm" type="none"/>
          </a:ln>
        </p:spPr>
      </p:cxnSp>
      <p:sp>
        <p:nvSpPr>
          <p:cNvPr id="221" name="Google Shape;221;p15"/>
          <p:cNvSpPr txBox="1"/>
          <p:nvPr>
            <p:ph idx="1" type="body"/>
          </p:nvPr>
        </p:nvSpPr>
        <p:spPr>
          <a:xfrm>
            <a:off x="-166405" y="2575042"/>
            <a:ext cx="6215449" cy="3462228"/>
          </a:xfrm>
          <a:prstGeom prst="rect">
            <a:avLst/>
          </a:prstGeom>
          <a:noFill/>
          <a:ln>
            <a:noFill/>
          </a:ln>
        </p:spPr>
        <p:txBody>
          <a:bodyPr anchorCtr="0" anchor="t" bIns="45700" lIns="91425" spcFirstLastPara="1" rIns="91425" wrap="square" tIns="45700">
            <a:noAutofit/>
          </a:bodyPr>
          <a:lstStyle/>
          <a:p>
            <a:pPr indent="-215900" lvl="1" marL="685800" rtl="0" algn="l">
              <a:lnSpc>
                <a:spcPct val="90000"/>
              </a:lnSpc>
              <a:spcBef>
                <a:spcPts val="0"/>
              </a:spcBef>
              <a:spcAft>
                <a:spcPts val="0"/>
              </a:spcAft>
              <a:buClr>
                <a:schemeClr val="dk1"/>
              </a:buClr>
              <a:buSzPts val="1400"/>
              <a:buChar char="•"/>
            </a:pPr>
            <a:r>
              <a:rPr lang="en-US" sz="1400">
                <a:latin typeface="Libre Baskerville"/>
                <a:ea typeface="Libre Baskerville"/>
                <a:cs typeface="Libre Baskerville"/>
                <a:sym typeface="Libre Baskerville"/>
              </a:rPr>
              <a:t>A study investigated the selenium, zinc, and copper levels in the plasma of 60 children (30 healthy, 30 with AH) with adenoid hypertrophy (AH). The plasma C-reactive protein (CRP) and Cu levels were significantly higher, and the plasma Se and Zn levels significantly lower, in the group with AH than the healthy group. </a:t>
            </a:r>
            <a:endParaRPr sz="2200"/>
          </a:p>
          <a:p>
            <a:pPr indent="0" lvl="1" marL="457200" rtl="0" algn="l">
              <a:lnSpc>
                <a:spcPct val="90000"/>
              </a:lnSpc>
              <a:spcBef>
                <a:spcPts val="500"/>
              </a:spcBef>
              <a:spcAft>
                <a:spcPts val="0"/>
              </a:spcAft>
              <a:buClr>
                <a:schemeClr val="dk1"/>
              </a:buClr>
              <a:buSzPts val="1600"/>
              <a:buNone/>
            </a:pPr>
            <a:r>
              <a:rPr lang="en-US" sz="1400" u="sng">
                <a:solidFill>
                  <a:schemeClr val="hlink"/>
                </a:solidFill>
                <a:latin typeface="Libre Baskerville"/>
                <a:ea typeface="Libre Baskerville"/>
                <a:cs typeface="Libre Baskerville"/>
                <a:sym typeface="Libre Baskerville"/>
                <a:hlinkClick r:id="rId3"/>
              </a:rPr>
              <a:t>https://www.tkb.dergisi.org/pdf/pdf_TKB_322.pdf</a:t>
            </a:r>
            <a:r>
              <a:rPr lang="en-US" sz="1400">
                <a:latin typeface="Libre Baskerville"/>
                <a:ea typeface="Libre Baskerville"/>
                <a:cs typeface="Libre Baskerville"/>
                <a:sym typeface="Libre Baskerville"/>
              </a:rPr>
              <a:t> </a:t>
            </a:r>
            <a:endParaRPr sz="2200"/>
          </a:p>
          <a:p>
            <a:pPr indent="0" lvl="1" marL="457200" rtl="0" algn="l">
              <a:lnSpc>
                <a:spcPct val="90000"/>
              </a:lnSpc>
              <a:spcBef>
                <a:spcPts val="500"/>
              </a:spcBef>
              <a:spcAft>
                <a:spcPts val="0"/>
              </a:spcAft>
              <a:buClr>
                <a:schemeClr val="dk1"/>
              </a:buClr>
              <a:buSzPts val="1600"/>
              <a:buNone/>
            </a:pPr>
            <a:r>
              <a:t/>
            </a:r>
            <a:endParaRPr sz="1400">
              <a:latin typeface="Libre Baskerville"/>
              <a:ea typeface="Libre Baskerville"/>
              <a:cs typeface="Libre Baskerville"/>
              <a:sym typeface="Libre Baskerville"/>
            </a:endParaRPr>
          </a:p>
          <a:p>
            <a:pPr indent="-215900" lvl="1" marL="685800" rtl="0" algn="l">
              <a:lnSpc>
                <a:spcPct val="90000"/>
              </a:lnSpc>
              <a:spcBef>
                <a:spcPts val="500"/>
              </a:spcBef>
              <a:spcAft>
                <a:spcPts val="0"/>
              </a:spcAft>
              <a:buClr>
                <a:schemeClr val="dk1"/>
              </a:buClr>
              <a:buSzPts val="1400"/>
              <a:buChar char="•"/>
            </a:pPr>
            <a:r>
              <a:rPr lang="en-US" sz="1400">
                <a:latin typeface="Libre Baskerville"/>
                <a:ea typeface="Libre Baskerville"/>
                <a:cs typeface="Libre Baskerville"/>
                <a:sym typeface="Libre Baskerville"/>
              </a:rPr>
              <a:t>Researchers investigated the concentrations of trace minerals in 44 patients with obstructive sleep apnea (OSA) and 20 without OSA. The results showed that OSA patients had lower concentrations of plasma Zn and erythrocyte Se and higher plasma concentrations of Cu and Fe. In addition, OSA patients had significantly higher plasma concentrations of hs-CRP, TNF-α, and malondialdehyde (MDA), and lower erythrocyte antioxidant enzyme glutathione peroxidase (GPx) and superoxide dismutase activities. </a:t>
            </a:r>
            <a:endParaRPr sz="2200"/>
          </a:p>
          <a:p>
            <a:pPr indent="0" lvl="1" marL="457200" rtl="0" algn="l">
              <a:lnSpc>
                <a:spcPct val="90000"/>
              </a:lnSpc>
              <a:spcBef>
                <a:spcPts val="500"/>
              </a:spcBef>
              <a:spcAft>
                <a:spcPts val="0"/>
              </a:spcAft>
              <a:buClr>
                <a:schemeClr val="dk1"/>
              </a:buClr>
              <a:buSzPts val="1600"/>
              <a:buNone/>
            </a:pPr>
            <a:r>
              <a:rPr lang="en-US" sz="1400" u="sng">
                <a:solidFill>
                  <a:schemeClr val="hlink"/>
                </a:solidFill>
                <a:latin typeface="Libre Baskerville"/>
                <a:ea typeface="Libre Baskerville"/>
                <a:cs typeface="Libre Baskerville"/>
                <a:sym typeface="Libre Baskerville"/>
                <a:hlinkClick r:id="rId4"/>
              </a:rPr>
              <a:t>https://link.springer.com/article/10.1007/s12603-013-0023-x</a:t>
            </a:r>
            <a:r>
              <a:rPr lang="en-US" sz="1400">
                <a:latin typeface="Libre Baskerville"/>
                <a:ea typeface="Libre Baskerville"/>
                <a:cs typeface="Libre Baskerville"/>
                <a:sym typeface="Libre Baskerville"/>
              </a:rPr>
              <a:t> </a:t>
            </a:r>
            <a:endParaRPr sz="2200"/>
          </a:p>
        </p:txBody>
      </p:sp>
      <p:pic>
        <p:nvPicPr>
          <p:cNvPr id="222" name="Google Shape;222;p15"/>
          <p:cNvPicPr preferRelativeResize="0"/>
          <p:nvPr/>
        </p:nvPicPr>
        <p:blipFill rotWithShape="1">
          <a:blip r:embed="rId5">
            <a:alphaModFix/>
          </a:blip>
          <a:srcRect b="0" l="23987" r="24461" t="0"/>
          <a:stretch/>
        </p:blipFill>
        <p:spPr>
          <a:xfrm>
            <a:off x="5878849" y="10"/>
            <a:ext cx="6313150" cy="6857987"/>
          </a:xfrm>
          <a:custGeom>
            <a:rect b="b" l="l" r="r" t="t"/>
            <a:pathLst>
              <a:path extrusionOk="0" h="6857997" w="631315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7" name="Shape 227"/>
        <p:cNvGrpSpPr/>
        <p:nvPr/>
      </p:nvGrpSpPr>
      <p:grpSpPr>
        <a:xfrm>
          <a:off x="0" y="0"/>
          <a:ext cx="0" cy="0"/>
          <a:chOff x="0" y="0"/>
          <a:chExt cx="0" cy="0"/>
        </a:xfrm>
      </p:grpSpPr>
      <p:sp>
        <p:nvSpPr>
          <p:cNvPr id="228" name="Google Shape;228;p1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16"/>
          <p:cNvSpPr/>
          <p:nvPr/>
        </p:nvSpPr>
        <p:spPr>
          <a:xfrm flipH="1" rot="5400000">
            <a:off x="-638515" y="639280"/>
            <a:ext cx="6858000" cy="5579440"/>
          </a:xfrm>
          <a:prstGeom prst="rect">
            <a:avLst/>
          </a:prstGeom>
          <a:gradFill>
            <a:gsLst>
              <a:gs pos="0">
                <a:srgbClr val="000000"/>
              </a:gs>
              <a:gs pos="8000">
                <a:srgbClr val="000000"/>
              </a:gs>
              <a:gs pos="100000">
                <a:srgbClr val="2F5496"/>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16"/>
          <p:cNvSpPr/>
          <p:nvPr/>
        </p:nvSpPr>
        <p:spPr>
          <a:xfrm flipH="1" rot="5400000">
            <a:off x="-393206" y="395206"/>
            <a:ext cx="6346209" cy="5576080"/>
          </a:xfrm>
          <a:prstGeom prst="rect">
            <a:avLst/>
          </a:prstGeom>
          <a:gradFill>
            <a:gsLst>
              <a:gs pos="0">
                <a:srgbClr val="000000">
                  <a:alpha val="0"/>
                </a:srgbClr>
              </a:gs>
              <a:gs pos="99000">
                <a:srgbClr val="4472C4">
                  <a:alpha val="0"/>
                </a:srgbClr>
              </a:gs>
              <a:gs pos="100000">
                <a:srgbClr val="4472C4">
                  <a:alpha val="0"/>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16"/>
          <p:cNvSpPr/>
          <p:nvPr/>
        </p:nvSpPr>
        <p:spPr>
          <a:xfrm flipH="1" rot="5400000">
            <a:off x="1528907" y="2818967"/>
            <a:ext cx="2501979" cy="5576080"/>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16"/>
          <p:cNvSpPr/>
          <p:nvPr/>
        </p:nvSpPr>
        <p:spPr>
          <a:xfrm flipH="1" rot="5400000">
            <a:off x="-425002" y="852793"/>
            <a:ext cx="6858001" cy="5152412"/>
          </a:xfrm>
          <a:prstGeom prst="rect">
            <a:avLst/>
          </a:prstGeom>
          <a:gradFill>
            <a:gsLst>
              <a:gs pos="0">
                <a:srgbClr val="000000">
                  <a:alpha val="0"/>
                </a:srgbClr>
              </a:gs>
              <a:gs pos="99000">
                <a:srgbClr val="4472C4">
                  <a:alpha val="10980"/>
                </a:srgbClr>
              </a:gs>
              <a:gs pos="100000">
                <a:srgbClr val="4472C4">
                  <a:alpha val="10980"/>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16"/>
          <p:cNvSpPr/>
          <p:nvPr/>
        </p:nvSpPr>
        <p:spPr>
          <a:xfrm rot="6097846">
            <a:off x="818753" y="1128497"/>
            <a:ext cx="4318303" cy="4318303"/>
          </a:xfrm>
          <a:prstGeom prst="ellipse">
            <a:avLst/>
          </a:prstGeom>
          <a:gradFill>
            <a:gsLst>
              <a:gs pos="0">
                <a:srgbClr val="4472C4">
                  <a:alpha val="0"/>
                </a:srgbClr>
              </a:gs>
              <a:gs pos="39000">
                <a:srgbClr val="4472C4">
                  <a:alpha val="0"/>
                </a:srgbClr>
              </a:gs>
              <a:gs pos="100000">
                <a:srgbClr val="8DA9DB">
                  <a:alpha val="14901"/>
                </a:srgbClr>
              </a:gs>
            </a:gsLst>
            <a:lin ang="17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16"/>
          <p:cNvSpPr txBox="1"/>
          <p:nvPr>
            <p:ph type="title"/>
          </p:nvPr>
        </p:nvSpPr>
        <p:spPr>
          <a:xfrm>
            <a:off x="664846" y="235891"/>
            <a:ext cx="4230100" cy="338749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6000"/>
              <a:buFont typeface="Libre Baskerville"/>
              <a:buNone/>
            </a:pPr>
            <a:r>
              <a:rPr lang="en-US" sz="6000">
                <a:solidFill>
                  <a:srgbClr val="FFFFFF"/>
                </a:solidFill>
                <a:latin typeface="Libre Baskerville"/>
                <a:ea typeface="Libre Baskerville"/>
                <a:cs typeface="Libre Baskerville"/>
                <a:sym typeface="Libre Baskerville"/>
              </a:rPr>
              <a:t>References </a:t>
            </a:r>
            <a:endParaRPr/>
          </a:p>
        </p:txBody>
      </p:sp>
      <p:sp>
        <p:nvSpPr>
          <p:cNvPr id="235" name="Google Shape;235;p16"/>
          <p:cNvSpPr txBox="1"/>
          <p:nvPr>
            <p:ph idx="1" type="body"/>
          </p:nvPr>
        </p:nvSpPr>
        <p:spPr>
          <a:xfrm>
            <a:off x="6367231" y="958831"/>
            <a:ext cx="4862447" cy="5546047"/>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u="sng">
                <a:solidFill>
                  <a:schemeClr val="hlink"/>
                </a:solidFill>
                <a:latin typeface="Libre Baskerville"/>
                <a:ea typeface="Libre Baskerville"/>
                <a:cs typeface="Libre Baskerville"/>
                <a:sym typeface="Libre Baskerville"/>
                <a:hlinkClick r:id="rId3"/>
              </a:rPr>
              <a:t>https://pubmed.ncbi.nlm.nih.gov/16439717/</a:t>
            </a:r>
            <a:r>
              <a:rPr lang="en-US" sz="2000">
                <a:latin typeface="Libre Baskerville"/>
                <a:ea typeface="Libre Baskerville"/>
                <a:cs typeface="Libre Baskerville"/>
                <a:sym typeface="Libre Baskerville"/>
              </a:rPr>
              <a:t>  </a:t>
            </a:r>
            <a:endParaRPr/>
          </a:p>
          <a:p>
            <a:pPr indent="-228600" lvl="0" marL="228600" rtl="0" algn="l">
              <a:lnSpc>
                <a:spcPct val="90000"/>
              </a:lnSpc>
              <a:spcBef>
                <a:spcPts val="1000"/>
              </a:spcBef>
              <a:spcAft>
                <a:spcPts val="0"/>
              </a:spcAft>
              <a:buClr>
                <a:schemeClr val="dk1"/>
              </a:buClr>
              <a:buSzPts val="2000"/>
              <a:buChar char="•"/>
            </a:pPr>
            <a:r>
              <a:rPr lang="en-US" sz="2000" u="sng">
                <a:solidFill>
                  <a:schemeClr val="hlink"/>
                </a:solidFill>
                <a:latin typeface="Libre Baskerville"/>
                <a:ea typeface="Libre Baskerville"/>
                <a:cs typeface="Libre Baskerville"/>
                <a:sym typeface="Libre Baskerville"/>
                <a:hlinkClick r:id="rId4"/>
              </a:rPr>
              <a:t>https://www.mv.helsinki.fi/home/hemila/CC/Asfora_1977_ch.pdf</a:t>
            </a:r>
            <a:r>
              <a:rPr lang="en-US" sz="2000">
                <a:latin typeface="Libre Baskerville"/>
                <a:ea typeface="Libre Baskerville"/>
                <a:cs typeface="Libre Baskerville"/>
                <a:sym typeface="Libre Baskerville"/>
              </a:rPr>
              <a:t> </a:t>
            </a:r>
            <a:endParaRPr/>
          </a:p>
          <a:p>
            <a:pPr indent="-228600" lvl="0" marL="228600" rtl="0" algn="l">
              <a:lnSpc>
                <a:spcPct val="90000"/>
              </a:lnSpc>
              <a:spcBef>
                <a:spcPts val="1000"/>
              </a:spcBef>
              <a:spcAft>
                <a:spcPts val="0"/>
              </a:spcAft>
              <a:buClr>
                <a:schemeClr val="dk1"/>
              </a:buClr>
              <a:buSzPts val="2000"/>
              <a:buChar char="•"/>
            </a:pPr>
            <a:r>
              <a:rPr lang="en-US" sz="2000" u="sng">
                <a:solidFill>
                  <a:schemeClr val="hlink"/>
                </a:solidFill>
                <a:latin typeface="Libre Baskerville"/>
                <a:ea typeface="Libre Baskerville"/>
                <a:cs typeface="Libre Baskerville"/>
                <a:sym typeface="Libre Baskerville"/>
                <a:hlinkClick r:id="rId5"/>
              </a:rPr>
              <a:t>https://www.tkb.dergisi.org/pdf/pdf_TKB_322.pdf</a:t>
            </a:r>
            <a:r>
              <a:rPr lang="en-US" sz="2000">
                <a:latin typeface="Libre Baskerville"/>
                <a:ea typeface="Libre Baskerville"/>
                <a:cs typeface="Libre Baskerville"/>
                <a:sym typeface="Libre Baskerville"/>
              </a:rPr>
              <a:t> </a:t>
            </a:r>
            <a:endParaRPr/>
          </a:p>
          <a:p>
            <a:pPr indent="-228600" lvl="0" marL="228600" rtl="0" algn="l">
              <a:lnSpc>
                <a:spcPct val="90000"/>
              </a:lnSpc>
              <a:spcBef>
                <a:spcPts val="1000"/>
              </a:spcBef>
              <a:spcAft>
                <a:spcPts val="0"/>
              </a:spcAft>
              <a:buClr>
                <a:schemeClr val="dk1"/>
              </a:buClr>
              <a:buSzPts val="2000"/>
              <a:buChar char="•"/>
            </a:pPr>
            <a:r>
              <a:rPr lang="en-US" sz="2000" u="sng">
                <a:solidFill>
                  <a:schemeClr val="hlink"/>
                </a:solidFill>
                <a:latin typeface="Libre Baskerville"/>
                <a:ea typeface="Libre Baskerville"/>
                <a:cs typeface="Libre Baskerville"/>
                <a:sym typeface="Libre Baskerville"/>
                <a:hlinkClick r:id="rId6"/>
              </a:rPr>
              <a:t>https://link.springer.com/article/10.1007/s12603-013-0023-x</a:t>
            </a:r>
            <a:r>
              <a:rPr lang="en-US" sz="2000">
                <a:latin typeface="Libre Baskerville"/>
                <a:ea typeface="Libre Baskerville"/>
                <a:cs typeface="Libre Baskerville"/>
                <a:sym typeface="Libre Baskerville"/>
              </a:rPr>
              <a:t> </a:t>
            </a:r>
            <a:endParaRPr/>
          </a:p>
          <a:p>
            <a:pPr indent="-228600" lvl="0" marL="228600" rtl="0" algn="l">
              <a:lnSpc>
                <a:spcPct val="90000"/>
              </a:lnSpc>
              <a:spcBef>
                <a:spcPts val="1000"/>
              </a:spcBef>
              <a:spcAft>
                <a:spcPts val="0"/>
              </a:spcAft>
              <a:buClr>
                <a:schemeClr val="dk1"/>
              </a:buClr>
              <a:buSzPts val="2000"/>
              <a:buChar char="•"/>
            </a:pPr>
            <a:r>
              <a:rPr lang="en-US" sz="2000" u="sng">
                <a:solidFill>
                  <a:schemeClr val="hlink"/>
                </a:solidFill>
                <a:latin typeface="Libre Baskerville"/>
                <a:ea typeface="Libre Baskerville"/>
                <a:cs typeface="Libre Baskerville"/>
                <a:sym typeface="Libre Baskerville"/>
                <a:hlinkClick r:id="rId7"/>
              </a:rPr>
              <a:t>https://www.ncbi.nlm.nih.gov/labs/pmc/articles/PMC6515299/</a:t>
            </a:r>
            <a:r>
              <a:rPr lang="en-US" sz="2000">
                <a:latin typeface="Libre Baskerville"/>
                <a:ea typeface="Libre Baskerville"/>
                <a:cs typeface="Libre Baskerville"/>
                <a:sym typeface="Libre Baskerville"/>
              </a:rPr>
              <a:t> </a:t>
            </a:r>
            <a:endParaRPr/>
          </a:p>
          <a:p>
            <a:pPr indent="-228600" lvl="0" marL="228600" rtl="0" algn="l">
              <a:lnSpc>
                <a:spcPct val="90000"/>
              </a:lnSpc>
              <a:spcBef>
                <a:spcPts val="1000"/>
              </a:spcBef>
              <a:spcAft>
                <a:spcPts val="0"/>
              </a:spcAft>
              <a:buClr>
                <a:schemeClr val="dk1"/>
              </a:buClr>
              <a:buSzPts val="2000"/>
              <a:buChar char="•"/>
            </a:pPr>
            <a:r>
              <a:rPr lang="en-US" sz="2000" u="sng">
                <a:solidFill>
                  <a:schemeClr val="hlink"/>
                </a:solidFill>
                <a:latin typeface="Libre Baskerville"/>
                <a:ea typeface="Libre Baskerville"/>
                <a:cs typeface="Libre Baskerville"/>
                <a:sym typeface="Libre Baskerville"/>
                <a:hlinkClick r:id="rId8"/>
              </a:rPr>
              <a:t>https://www.ncbi.nlm.nih.gov/books/NBK536984/</a:t>
            </a:r>
            <a:r>
              <a:rPr lang="en-US" sz="2000">
                <a:latin typeface="Libre Baskerville"/>
                <a:ea typeface="Libre Baskerville"/>
                <a:cs typeface="Libre Baskerville"/>
                <a:sym typeface="Libre Baskerville"/>
              </a:rPr>
              <a:t> </a:t>
            </a:r>
            <a:endParaRPr/>
          </a:p>
          <a:p>
            <a:pPr indent="-228600" lvl="0" marL="228600" rtl="0" algn="l">
              <a:lnSpc>
                <a:spcPct val="90000"/>
              </a:lnSpc>
              <a:spcBef>
                <a:spcPts val="1000"/>
              </a:spcBef>
              <a:spcAft>
                <a:spcPts val="0"/>
              </a:spcAft>
              <a:buClr>
                <a:schemeClr val="dk1"/>
              </a:buClr>
              <a:buSzPts val="2000"/>
              <a:buChar char="•"/>
            </a:pPr>
            <a:r>
              <a:rPr lang="en-US" sz="2000" u="sng">
                <a:solidFill>
                  <a:schemeClr val="hlink"/>
                </a:solidFill>
                <a:latin typeface="Libre Baskerville"/>
                <a:ea typeface="Libre Baskerville"/>
                <a:cs typeface="Libre Baskerville"/>
                <a:sym typeface="Libre Baskerville"/>
                <a:hlinkClick r:id="rId9"/>
              </a:rPr>
              <a:t>https://www.osmosis.org/answers/adenoid-hypertophy</a:t>
            </a:r>
            <a:r>
              <a:rPr lang="en-US" sz="2000">
                <a:latin typeface="Libre Baskerville"/>
                <a:ea typeface="Libre Baskerville"/>
                <a:cs typeface="Libre Baskerville"/>
                <a:sym typeface="Libre Baskerville"/>
              </a:rPr>
              <a:t> </a:t>
            </a:r>
            <a:endParaRPr/>
          </a:p>
          <a:p>
            <a:pPr indent="-101600" lvl="0" marL="228600" rtl="0" algn="l">
              <a:lnSpc>
                <a:spcPct val="90000"/>
              </a:lnSpc>
              <a:spcBef>
                <a:spcPts val="1000"/>
              </a:spcBef>
              <a:spcAft>
                <a:spcPts val="0"/>
              </a:spcAft>
              <a:buClr>
                <a:schemeClr val="dk1"/>
              </a:buClr>
              <a:buSzPts val="2000"/>
              <a:buNone/>
            </a:pPr>
            <a:r>
              <a:t/>
            </a:r>
            <a:endParaRPr sz="2000">
              <a:latin typeface="Libre Baskerville"/>
              <a:ea typeface="Libre Baskerville"/>
              <a:cs typeface="Libre Baskerville"/>
              <a:sym typeface="Libre Baskerville"/>
            </a:endParaRPr>
          </a:p>
          <a:p>
            <a:pPr indent="-101600" lvl="0" marL="228600" rtl="0" algn="l">
              <a:lnSpc>
                <a:spcPct val="90000"/>
              </a:lnSpc>
              <a:spcBef>
                <a:spcPts val="1000"/>
              </a:spcBef>
              <a:spcAft>
                <a:spcPts val="0"/>
              </a:spcAft>
              <a:buClr>
                <a:schemeClr val="dk1"/>
              </a:buClr>
              <a:buSzPts val="2000"/>
              <a:buNone/>
            </a:pPr>
            <a:r>
              <a:t/>
            </a:r>
            <a:endParaRPr sz="2000"/>
          </a:p>
        </p:txBody>
      </p:sp>
      <p:sp>
        <p:nvSpPr>
          <p:cNvPr id="236" name="Google Shape;236;p16"/>
          <p:cNvSpPr txBox="1"/>
          <p:nvPr/>
        </p:nvSpPr>
        <p:spPr>
          <a:xfrm>
            <a:off x="1" y="6468674"/>
            <a:ext cx="557607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rgbClr val="E2D5A7"/>
                </a:solidFill>
                <a:latin typeface="Calibri"/>
                <a:ea typeface="Calibri"/>
                <a:cs typeface="Calibri"/>
                <a:sym typeface="Calibri"/>
              </a:rPr>
              <a:t>International Science and Nutrition Society – CURARE CAUSAM – ISNS 2021  </a:t>
            </a:r>
            <a:endParaRPr/>
          </a:p>
        </p:txBody>
      </p:sp>
      <p:pic>
        <p:nvPicPr>
          <p:cNvPr descr="Logo&#10;&#10;Description automatically generated" id="237" name="Google Shape;237;p16"/>
          <p:cNvPicPr preferRelativeResize="0"/>
          <p:nvPr/>
        </p:nvPicPr>
        <p:blipFill rotWithShape="1">
          <a:blip r:embed="rId10">
            <a:alphaModFix/>
          </a:blip>
          <a:srcRect b="0" l="0" r="0" t="0"/>
          <a:stretch/>
        </p:blipFill>
        <p:spPr>
          <a:xfrm>
            <a:off x="1835648" y="3623388"/>
            <a:ext cx="1888496" cy="164296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 name="Shape 100"/>
        <p:cNvGrpSpPr/>
        <p:nvPr/>
      </p:nvGrpSpPr>
      <p:grpSpPr>
        <a:xfrm>
          <a:off x="0" y="0"/>
          <a:ext cx="0" cy="0"/>
          <a:chOff x="0" y="0"/>
          <a:chExt cx="0" cy="0"/>
        </a:xfrm>
      </p:grpSpPr>
      <p:sp>
        <p:nvSpPr>
          <p:cNvPr id="101" name="Google Shape;101;p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2" name="Google Shape;102;p2"/>
          <p:cNvSpPr txBox="1"/>
          <p:nvPr>
            <p:ph type="title"/>
          </p:nvPr>
        </p:nvSpPr>
        <p:spPr>
          <a:xfrm>
            <a:off x="1136397" y="502020"/>
            <a:ext cx="5323715" cy="164297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Libre Baskerville"/>
              <a:buNone/>
            </a:pPr>
            <a:r>
              <a:rPr lang="en-US" sz="4000">
                <a:latin typeface="Libre Baskerville"/>
                <a:ea typeface="Libre Baskerville"/>
                <a:cs typeface="Libre Baskerville"/>
                <a:sym typeface="Libre Baskerville"/>
              </a:rPr>
              <a:t>Medical Disclaimer: </a:t>
            </a:r>
            <a:br>
              <a:rPr lang="en-US" sz="4000">
                <a:latin typeface="Libre Baskerville"/>
                <a:ea typeface="Libre Baskerville"/>
                <a:cs typeface="Libre Baskerville"/>
                <a:sym typeface="Libre Baskerville"/>
              </a:rPr>
            </a:br>
            <a:endParaRPr sz="4000">
              <a:latin typeface="Libre Baskerville"/>
              <a:ea typeface="Libre Baskerville"/>
              <a:cs typeface="Libre Baskerville"/>
              <a:sym typeface="Libre Baskerville"/>
            </a:endParaRPr>
          </a:p>
        </p:txBody>
      </p:sp>
      <p:sp>
        <p:nvSpPr>
          <p:cNvPr id="103" name="Google Shape;103;p2"/>
          <p:cNvSpPr txBox="1"/>
          <p:nvPr>
            <p:ph idx="1" type="body"/>
          </p:nvPr>
        </p:nvSpPr>
        <p:spPr>
          <a:xfrm>
            <a:off x="1144923" y="2405894"/>
            <a:ext cx="5315189" cy="353508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latin typeface="Libre Baskerville"/>
                <a:ea typeface="Libre Baskerville"/>
                <a:cs typeface="Libre Baskerville"/>
                <a:sym typeface="Libre Baskerville"/>
              </a:rPr>
              <a:t>The information provided is for educational purposes and is not intended as medical advice, or a substitute for the medical advice of a physician or other qualified health care professional.  You should not use this information for diagnosing a health or fitness problem or disease.  You should always consult with a doctor or other health care professional for medical advice or information about diagnosis and treatment.    </a:t>
            </a:r>
            <a:endParaRPr sz="2000">
              <a:latin typeface="Libre Baskerville"/>
              <a:ea typeface="Libre Baskerville"/>
              <a:cs typeface="Libre Baskerville"/>
              <a:sym typeface="Libre Baskerville"/>
            </a:endParaRPr>
          </a:p>
          <a:p>
            <a:pPr indent="-101600" lvl="0" marL="228600" rtl="0" algn="l">
              <a:lnSpc>
                <a:spcPct val="90000"/>
              </a:lnSpc>
              <a:spcBef>
                <a:spcPts val="1000"/>
              </a:spcBef>
              <a:spcAft>
                <a:spcPts val="0"/>
              </a:spcAft>
              <a:buClr>
                <a:schemeClr val="dk1"/>
              </a:buClr>
              <a:buSzPts val="2000"/>
              <a:buNone/>
            </a:pPr>
            <a:r>
              <a:t/>
            </a:r>
            <a:endParaRPr sz="2000"/>
          </a:p>
        </p:txBody>
      </p:sp>
      <p:sp>
        <p:nvSpPr>
          <p:cNvPr id="104" name="Google Shape;104;p2"/>
          <p:cNvSpPr/>
          <p:nvPr/>
        </p:nvSpPr>
        <p:spPr>
          <a:xfrm flipH="1" rot="10800000">
            <a:off x="8123333" y="-5"/>
            <a:ext cx="409252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5" name="Google Shape;105;p2"/>
          <p:cNvSpPr/>
          <p:nvPr/>
        </p:nvSpPr>
        <p:spPr>
          <a:xfrm flipH="1" rot="10800000">
            <a:off x="8123333" y="-2"/>
            <a:ext cx="4092521" cy="6400369"/>
          </a:xfrm>
          <a:prstGeom prst="rect">
            <a:avLst/>
          </a:prstGeom>
          <a:gradFill>
            <a:gsLst>
              <a:gs pos="0">
                <a:srgbClr val="1F3864">
                  <a:alpha val="0"/>
                </a:srgbClr>
              </a:gs>
              <a:gs pos="31000">
                <a:srgbClr val="1F3864">
                  <a:alpha val="0"/>
                </a:srgbClr>
              </a:gs>
              <a:gs pos="100000">
                <a:srgbClr val="1F3864">
                  <a:alpha val="25882"/>
                </a:srgbClr>
              </a:gs>
            </a:gsLst>
            <a:lin ang="18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6" name="Google Shape;106;p2"/>
          <p:cNvSpPr/>
          <p:nvPr/>
        </p:nvSpPr>
        <p:spPr>
          <a:xfrm flipH="1" rot="10800000">
            <a:off x="8123333" y="-22"/>
            <a:ext cx="4068667" cy="6400389"/>
          </a:xfrm>
          <a:prstGeom prst="rect">
            <a:avLst/>
          </a:prstGeom>
          <a:gradFill>
            <a:gsLst>
              <a:gs pos="0">
                <a:srgbClr val="4472C4">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7" name="Google Shape;107;p2"/>
          <p:cNvSpPr/>
          <p:nvPr/>
        </p:nvSpPr>
        <p:spPr>
          <a:xfrm flipH="1" rot="10800000">
            <a:off x="8123333" y="-10"/>
            <a:ext cx="3611467" cy="6857997"/>
          </a:xfrm>
          <a:prstGeom prst="rect">
            <a:avLst/>
          </a:prstGeom>
          <a:gradFill>
            <a:gsLst>
              <a:gs pos="0">
                <a:srgbClr val="4472C4">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ogo&#10;&#10;Description automatically generated" id="108" name="Google Shape;108;p2"/>
          <p:cNvPicPr preferRelativeResize="0"/>
          <p:nvPr/>
        </p:nvPicPr>
        <p:blipFill rotWithShape="1">
          <a:blip r:embed="rId3">
            <a:alphaModFix/>
          </a:blip>
          <a:srcRect b="0" l="0" r="0" t="0"/>
          <a:stretch/>
        </p:blipFill>
        <p:spPr>
          <a:xfrm>
            <a:off x="7936398" y="1221880"/>
            <a:ext cx="4170530" cy="41914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descr="A picture containing water, outdoor, sky, scene&#10;&#10;Description automatically generated" id="114" name="Google Shape;114;p3"/>
          <p:cNvPicPr preferRelativeResize="0"/>
          <p:nvPr/>
        </p:nvPicPr>
        <p:blipFill rotWithShape="1">
          <a:blip r:embed="rId3">
            <a:alphaModFix amt="40000"/>
          </a:blip>
          <a:srcRect b="1" l="0" r="11794" t="0"/>
          <a:stretch/>
        </p:blipFill>
        <p:spPr>
          <a:xfrm>
            <a:off x="3132161" y="2042"/>
            <a:ext cx="9059839" cy="6855958"/>
          </a:xfrm>
          <a:prstGeom prst="rect">
            <a:avLst/>
          </a:prstGeom>
          <a:noFill/>
          <a:ln>
            <a:noFill/>
          </a:ln>
        </p:spPr>
      </p:pic>
      <p:sp>
        <p:nvSpPr>
          <p:cNvPr id="115" name="Google Shape;115;p3"/>
          <p:cNvSpPr txBox="1"/>
          <p:nvPr>
            <p:ph type="title"/>
          </p:nvPr>
        </p:nvSpPr>
        <p:spPr>
          <a:xfrm>
            <a:off x="6657592" y="1539509"/>
            <a:ext cx="4972511" cy="3367554"/>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5600"/>
              <a:buFont typeface="Libre Baskerville"/>
              <a:buNone/>
            </a:pPr>
            <a:r>
              <a:rPr lang="en-US" sz="5600">
                <a:latin typeface="Libre Baskerville"/>
                <a:ea typeface="Libre Baskerville"/>
                <a:cs typeface="Libre Baskerville"/>
                <a:sym typeface="Libre Baskerville"/>
              </a:rPr>
              <a:t>Dr. Christina Rahm CEO &amp; Chief Science Officer</a:t>
            </a:r>
            <a:endParaRPr/>
          </a:p>
        </p:txBody>
      </p:sp>
      <p:pic>
        <p:nvPicPr>
          <p:cNvPr descr="Screen Shot 2020-11-13 at 12.42.07 PM" id="116" name="Google Shape;116;p3"/>
          <p:cNvPicPr preferRelativeResize="0"/>
          <p:nvPr/>
        </p:nvPicPr>
        <p:blipFill rotWithShape="1">
          <a:blip r:embed="rId4">
            <a:alphaModFix/>
          </a:blip>
          <a:srcRect b="10558" l="0" r="1" t="0"/>
          <a:stretch/>
        </p:blipFill>
        <p:spPr>
          <a:xfrm>
            <a:off x="0" y="3"/>
            <a:ext cx="6095695" cy="6857997"/>
          </a:xfrm>
          <a:custGeom>
            <a:rect b="b" l="l" r="r" t="t"/>
            <a:pathLst>
              <a:path extrusionOk="0" h="6857997" w="6095695">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ln>
            <a:noFill/>
          </a:ln>
        </p:spPr>
      </p:pic>
      <p:pic>
        <p:nvPicPr>
          <p:cNvPr descr="Logo&#10;&#10;Description automatically generated" id="117" name="Google Shape;117;p3"/>
          <p:cNvPicPr preferRelativeResize="0"/>
          <p:nvPr/>
        </p:nvPicPr>
        <p:blipFill rotWithShape="1">
          <a:blip r:embed="rId5">
            <a:alphaModFix/>
          </a:blip>
          <a:srcRect b="0" l="0" r="0" t="0"/>
          <a:stretch/>
        </p:blipFill>
        <p:spPr>
          <a:xfrm>
            <a:off x="10306988" y="-127322"/>
            <a:ext cx="2038990" cy="177389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 name="Shape 122"/>
        <p:cNvGrpSpPr/>
        <p:nvPr/>
      </p:nvGrpSpPr>
      <p:grpSpPr>
        <a:xfrm>
          <a:off x="0" y="0"/>
          <a:ext cx="0" cy="0"/>
          <a:chOff x="0" y="0"/>
          <a:chExt cx="0" cy="0"/>
        </a:xfrm>
      </p:grpSpPr>
      <p:sp>
        <p:nvSpPr>
          <p:cNvPr id="123" name="Google Shape;123;p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4" name="Google Shape;124;p4"/>
          <p:cNvSpPr txBox="1"/>
          <p:nvPr>
            <p:ph type="title"/>
          </p:nvPr>
        </p:nvSpPr>
        <p:spPr>
          <a:xfrm>
            <a:off x="3015049" y="1129499"/>
            <a:ext cx="7531521" cy="459900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Font typeface="Calibri"/>
              <a:buNone/>
            </a:pPr>
            <a:br>
              <a:rPr lang="en-US" sz="4800"/>
            </a:br>
            <a:r>
              <a:rPr lang="en-US" sz="4800">
                <a:latin typeface="Libre Baskerville"/>
                <a:ea typeface="Libre Baskerville"/>
                <a:cs typeface="Libre Baskerville"/>
                <a:sym typeface="Libre Baskerville"/>
              </a:rPr>
              <a:t>ISNS Case Study</a:t>
            </a:r>
            <a:br>
              <a:rPr lang="en-US" sz="4800">
                <a:latin typeface="Libre Baskerville"/>
                <a:ea typeface="Libre Baskerville"/>
                <a:cs typeface="Libre Baskerville"/>
                <a:sym typeface="Libre Baskerville"/>
              </a:rPr>
            </a:br>
            <a:r>
              <a:rPr lang="en-US" sz="4800">
                <a:latin typeface="Libre Baskerville"/>
                <a:ea typeface="Libre Baskerville"/>
                <a:cs typeface="Libre Baskerville"/>
                <a:sym typeface="Libre Baskerville"/>
              </a:rPr>
              <a:t>Presented by:</a:t>
            </a:r>
            <a:br>
              <a:rPr lang="en-US" sz="4800">
                <a:latin typeface="Libre Baskerville"/>
                <a:ea typeface="Libre Baskerville"/>
                <a:cs typeface="Libre Baskerville"/>
                <a:sym typeface="Libre Baskerville"/>
              </a:rPr>
            </a:br>
            <a:r>
              <a:rPr lang="en-US" sz="4800">
                <a:latin typeface="Libre Baskerville"/>
                <a:ea typeface="Libre Baskerville"/>
                <a:cs typeface="Libre Baskerville"/>
                <a:sym typeface="Libre Baskerville"/>
              </a:rPr>
              <a:t>Dr. Christina Rahm</a:t>
            </a:r>
            <a:br>
              <a:rPr lang="en-US" sz="4800">
                <a:latin typeface="Libre Baskerville"/>
                <a:ea typeface="Libre Baskerville"/>
                <a:cs typeface="Libre Baskerville"/>
                <a:sym typeface="Libre Baskerville"/>
              </a:rPr>
            </a:br>
            <a:endParaRPr sz="4800">
              <a:latin typeface="Libre Baskerville"/>
              <a:ea typeface="Libre Baskerville"/>
              <a:cs typeface="Libre Baskerville"/>
              <a:sym typeface="Libre Baskerville"/>
            </a:endParaRPr>
          </a:p>
        </p:txBody>
      </p:sp>
      <p:sp>
        <p:nvSpPr>
          <p:cNvPr id="125" name="Google Shape;125;p4"/>
          <p:cNvSpPr/>
          <p:nvPr/>
        </p:nvSpPr>
        <p:spPr>
          <a:xfrm flipH="1" rot="10800000">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6" name="Google Shape;126;p4"/>
          <p:cNvSpPr/>
          <p:nvPr/>
        </p:nvSpPr>
        <p:spPr>
          <a:xfrm flipH="1">
            <a:off x="4038600" y="6400799"/>
            <a:ext cx="8153398" cy="456772"/>
          </a:xfrm>
          <a:prstGeom prst="rect">
            <a:avLst/>
          </a:prstGeom>
          <a:gradFill>
            <a:gsLst>
              <a:gs pos="0">
                <a:srgbClr val="000000">
                  <a:alpha val="62745"/>
                </a:srgbClr>
              </a:gs>
              <a:gs pos="100000">
                <a:srgbClr val="2F5496"/>
              </a:gs>
            </a:gsLst>
            <a:lin ang="1380000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ogo&#10;&#10;Description automatically generated" id="127" name="Google Shape;127;p4"/>
          <p:cNvPicPr preferRelativeResize="0"/>
          <p:nvPr/>
        </p:nvPicPr>
        <p:blipFill rotWithShape="1">
          <a:blip r:embed="rId3">
            <a:alphaModFix/>
          </a:blip>
          <a:srcRect b="0" l="0" r="0" t="0"/>
          <a:stretch/>
        </p:blipFill>
        <p:spPr>
          <a:xfrm>
            <a:off x="-48886" y="1549973"/>
            <a:ext cx="4259792" cy="3705966"/>
          </a:xfrm>
          <a:prstGeom prst="rect">
            <a:avLst/>
          </a:prstGeom>
          <a:noFill/>
          <a:ln>
            <a:noFill/>
          </a:ln>
        </p:spPr>
      </p:pic>
      <p:sp>
        <p:nvSpPr>
          <p:cNvPr id="128" name="Google Shape;128;p4"/>
          <p:cNvSpPr/>
          <p:nvPr/>
        </p:nvSpPr>
        <p:spPr>
          <a:xfrm>
            <a:off x="0" y="0"/>
            <a:ext cx="12191998" cy="405114"/>
          </a:xfrm>
          <a:prstGeom prst="rect">
            <a:avLst/>
          </a:prstGeom>
          <a:gradFill>
            <a:gsLst>
              <a:gs pos="0">
                <a:srgbClr val="3864B2"/>
              </a:gs>
              <a:gs pos="23000">
                <a:srgbClr val="3864B2"/>
              </a:gs>
              <a:gs pos="69000">
                <a:srgbClr val="2F5496"/>
              </a:gs>
              <a:gs pos="97000">
                <a:srgbClr val="2C4E8C"/>
              </a:gs>
              <a:gs pos="100000">
                <a:srgbClr val="2C4E8C"/>
              </a:gs>
            </a:gsLst>
            <a:path path="circle">
              <a:fillToRect l="100%" t="100%"/>
            </a:path>
            <a:tileRect b="-100%" r="-10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 name="Shape 133"/>
        <p:cNvGrpSpPr/>
        <p:nvPr/>
      </p:nvGrpSpPr>
      <p:grpSpPr>
        <a:xfrm>
          <a:off x="0" y="0"/>
          <a:ext cx="0" cy="0"/>
          <a:chOff x="0" y="0"/>
          <a:chExt cx="0" cy="0"/>
        </a:xfrm>
      </p:grpSpPr>
      <p:sp>
        <p:nvSpPr>
          <p:cNvPr id="134" name="Google Shape;134;p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5" name="Google Shape;135;p5"/>
          <p:cNvSpPr txBox="1"/>
          <p:nvPr>
            <p:ph type="title"/>
          </p:nvPr>
        </p:nvSpPr>
        <p:spPr>
          <a:xfrm>
            <a:off x="640080" y="325369"/>
            <a:ext cx="4368602" cy="1956841"/>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1886"/>
              <a:buFont typeface="Libre Baskerville"/>
              <a:buNone/>
            </a:pPr>
            <a:r>
              <a:rPr lang="en-US" sz="5300">
                <a:latin typeface="Libre Baskerville"/>
                <a:ea typeface="Libre Baskerville"/>
                <a:cs typeface="Libre Baskerville"/>
                <a:sym typeface="Libre Baskerville"/>
              </a:rPr>
              <a:t>Adenoid Hypertrophy</a:t>
            </a:r>
            <a:r>
              <a:rPr lang="en-US" sz="5400">
                <a:latin typeface="Libre Baskerville"/>
                <a:ea typeface="Libre Baskerville"/>
                <a:cs typeface="Libre Baskerville"/>
                <a:sym typeface="Libre Baskerville"/>
              </a:rPr>
              <a:t> </a:t>
            </a:r>
            <a:endParaRPr/>
          </a:p>
        </p:txBody>
      </p:sp>
      <p:sp>
        <p:nvSpPr>
          <p:cNvPr id="136" name="Google Shape;136;p5"/>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7" name="Google Shape;137;p5"/>
          <p:cNvSpPr txBox="1"/>
          <p:nvPr>
            <p:ph idx="1" type="body"/>
          </p:nvPr>
        </p:nvSpPr>
        <p:spPr>
          <a:xfrm>
            <a:off x="268594" y="2643240"/>
            <a:ext cx="4838627" cy="4139026"/>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50000"/>
              </a:lnSpc>
              <a:spcBef>
                <a:spcPts val="0"/>
              </a:spcBef>
              <a:spcAft>
                <a:spcPts val="0"/>
              </a:spcAft>
              <a:buClr>
                <a:schemeClr val="dk1"/>
              </a:buClr>
              <a:buSzPts val="1900"/>
              <a:buNone/>
            </a:pPr>
            <a:r>
              <a:rPr lang="en-US" sz="1900"/>
              <a:t>	</a:t>
            </a:r>
            <a:r>
              <a:rPr lang="en-US" sz="1700">
                <a:latin typeface="Libre Baskerville"/>
                <a:ea typeface="Libre Baskerville"/>
                <a:cs typeface="Libre Baskerville"/>
                <a:sym typeface="Libre Baskerville"/>
              </a:rPr>
              <a:t>Adenoid hypertrophy is an obstructive condition and can occur with or without an acute or chronic infection of the adenoids—a part of the lymphatic system, a patch of tissue, just behind the nose. This condition is more prevalent in children, but it has been reported to regress with age. Due to age related adenoid deterioration, this condition can resolve on its own; however, it can lead to serious complications. </a:t>
            </a:r>
            <a:endParaRPr sz="2700"/>
          </a:p>
        </p:txBody>
      </p:sp>
      <p:pic>
        <p:nvPicPr>
          <p:cNvPr id="138" name="Google Shape;138;p5"/>
          <p:cNvPicPr preferRelativeResize="0"/>
          <p:nvPr/>
        </p:nvPicPr>
        <p:blipFill rotWithShape="1">
          <a:blip r:embed="rId3">
            <a:alphaModFix/>
          </a:blip>
          <a:srcRect b="0" l="15158" r="18892"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sp>
        <p:nvSpPr>
          <p:cNvPr id="143" name="Google Shape;143;p6"/>
          <p:cNvSpPr txBox="1"/>
          <p:nvPr>
            <p:ph type="title"/>
          </p:nvPr>
        </p:nvSpPr>
        <p:spPr>
          <a:xfrm>
            <a:off x="285131" y="191550"/>
            <a:ext cx="4071332" cy="1622321"/>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Font typeface="Libre Baskerville"/>
              <a:buNone/>
            </a:pPr>
            <a:r>
              <a:rPr lang="en-US" sz="2400">
                <a:latin typeface="Libre Baskerville"/>
                <a:ea typeface="Libre Baskerville"/>
                <a:cs typeface="Libre Baskerville"/>
                <a:sym typeface="Libre Baskerville"/>
              </a:rPr>
              <a:t>DIAGNOSIS AND TREATMENT OF ADENOID HYPERTROPHY </a:t>
            </a:r>
            <a:endParaRPr/>
          </a:p>
        </p:txBody>
      </p:sp>
      <p:sp>
        <p:nvSpPr>
          <p:cNvPr id="144" name="Google Shape;144;p6"/>
          <p:cNvSpPr txBox="1"/>
          <p:nvPr>
            <p:ph idx="1" type="body"/>
          </p:nvPr>
        </p:nvSpPr>
        <p:spPr>
          <a:xfrm>
            <a:off x="528094" y="1813871"/>
            <a:ext cx="3707534" cy="46101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50000"/>
              </a:lnSpc>
              <a:spcBef>
                <a:spcPts val="0"/>
              </a:spcBef>
              <a:spcAft>
                <a:spcPts val="0"/>
              </a:spcAft>
              <a:buClr>
                <a:schemeClr val="dk1"/>
              </a:buClr>
              <a:buSzPts val="1400"/>
              <a:buNone/>
            </a:pPr>
            <a:r>
              <a:rPr lang="en-US" sz="1400">
                <a:latin typeface="Libre Baskerville"/>
                <a:ea typeface="Libre Baskerville"/>
                <a:cs typeface="Libre Baskerville"/>
                <a:sym typeface="Libre Baskerville"/>
              </a:rPr>
              <a:t>These complications can cause significant nasal obstruction leading patients to complain of difficulty breathing through the nose, post-nasal drip, chronic cough, snoring, excess nasal drainage, and/or sleep-disordered breathing in children. More severe patients can suffer from sinusitis. Typically, the first step for treating this condition in acute and chronic infectious adenoid hypertrophy is with antibiotics. For patients with recurrent obstructive or infectious symptoms related to this condition, an adenoidectomy—the surgical treatment option choice for adenoid hypertrophy—is suggested. This surgical option is preformed to reduce or completely eliminate the adenoid tissue. </a:t>
            </a:r>
            <a:endParaRPr/>
          </a:p>
          <a:p>
            <a:pPr indent="0" lvl="0" marL="0" rtl="0" algn="l">
              <a:lnSpc>
                <a:spcPct val="90000"/>
              </a:lnSpc>
              <a:spcBef>
                <a:spcPts val="1000"/>
              </a:spcBef>
              <a:spcAft>
                <a:spcPts val="0"/>
              </a:spcAft>
              <a:buClr>
                <a:schemeClr val="dk1"/>
              </a:buClr>
              <a:buSzPts val="1400"/>
              <a:buNone/>
            </a:pPr>
            <a:r>
              <a:t/>
            </a:r>
            <a:endParaRPr sz="1400"/>
          </a:p>
        </p:txBody>
      </p:sp>
      <p:sp>
        <p:nvSpPr>
          <p:cNvPr id="145" name="Google Shape;145;p6"/>
          <p:cNvSpPr/>
          <p:nvPr/>
        </p:nvSpPr>
        <p:spPr>
          <a:xfrm>
            <a:off x="4639056"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6" name="Google Shape;146;p6"/>
          <p:cNvSpPr/>
          <p:nvPr/>
        </p:nvSpPr>
        <p:spPr>
          <a:xfrm>
            <a:off x="5123688" y="557784"/>
            <a:ext cx="6584098"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47" name="Google Shape;147;p6"/>
          <p:cNvPicPr preferRelativeResize="0"/>
          <p:nvPr/>
        </p:nvPicPr>
        <p:blipFill rotWithShape="1">
          <a:blip r:embed="rId3">
            <a:alphaModFix/>
          </a:blip>
          <a:srcRect b="0" l="0" r="0" t="0"/>
          <a:stretch/>
        </p:blipFill>
        <p:spPr>
          <a:xfrm>
            <a:off x="5405862" y="1734440"/>
            <a:ext cx="6019331" cy="33858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7"/>
          <p:cNvSpPr txBox="1"/>
          <p:nvPr>
            <p:ph type="title"/>
          </p:nvPr>
        </p:nvSpPr>
        <p:spPr>
          <a:xfrm>
            <a:off x="473161" y="2658737"/>
            <a:ext cx="4827887" cy="1370852"/>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1F3864"/>
              </a:buClr>
              <a:buSzPts val="4400"/>
              <a:buFont typeface="Libre Baskerville"/>
              <a:buNone/>
            </a:pPr>
            <a:r>
              <a:rPr lang="en-US">
                <a:solidFill>
                  <a:srgbClr val="1F3864"/>
                </a:solidFill>
                <a:latin typeface="Libre Baskerville"/>
                <a:ea typeface="Libre Baskerville"/>
                <a:cs typeface="Libre Baskerville"/>
                <a:sym typeface="Libre Baskerville"/>
              </a:rPr>
              <a:t>PROPRIETARY BLENDS LEGEND</a:t>
            </a:r>
            <a:endParaRPr/>
          </a:p>
        </p:txBody>
      </p:sp>
      <p:sp>
        <p:nvSpPr>
          <p:cNvPr id="154" name="Google Shape;154;p7"/>
          <p:cNvSpPr txBox="1"/>
          <p:nvPr/>
        </p:nvSpPr>
        <p:spPr>
          <a:xfrm>
            <a:off x="-793750" y="6533282"/>
            <a:ext cx="7073899"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100" u="none" cap="none" strike="noStrike">
                <a:solidFill>
                  <a:srgbClr val="E2D5A7"/>
                </a:solidFill>
                <a:latin typeface="Libre Baskerville"/>
                <a:ea typeface="Libre Baskerville"/>
                <a:cs typeface="Libre Baskerville"/>
                <a:sym typeface="Libre Baskerville"/>
              </a:rPr>
              <a:t>International Science and Nutrition Society – CURARE CAUSAM – ISNS 2021  </a:t>
            </a:r>
            <a:endParaRPr/>
          </a:p>
        </p:txBody>
      </p:sp>
      <p:pic>
        <p:nvPicPr>
          <p:cNvPr descr="Logo&#10;&#10;Description automatically generated" id="155" name="Google Shape;155;p7"/>
          <p:cNvPicPr preferRelativeResize="0"/>
          <p:nvPr/>
        </p:nvPicPr>
        <p:blipFill rotWithShape="1">
          <a:blip r:embed="rId3">
            <a:alphaModFix/>
          </a:blip>
          <a:srcRect b="0" l="0" r="0" t="0"/>
          <a:stretch/>
        </p:blipFill>
        <p:spPr>
          <a:xfrm>
            <a:off x="1524000" y="4225383"/>
            <a:ext cx="2128424" cy="1851703"/>
          </a:xfrm>
          <a:prstGeom prst="rect">
            <a:avLst/>
          </a:prstGeom>
          <a:noFill/>
          <a:ln>
            <a:noFill/>
          </a:ln>
        </p:spPr>
      </p:pic>
      <p:sp>
        <p:nvSpPr>
          <p:cNvPr id="156" name="Google Shape;156;p7"/>
          <p:cNvSpPr txBox="1"/>
          <p:nvPr/>
        </p:nvSpPr>
        <p:spPr>
          <a:xfrm>
            <a:off x="5941596" y="520511"/>
            <a:ext cx="5576081" cy="58169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800">
                <a:solidFill>
                  <a:srgbClr val="1F3864"/>
                </a:solidFill>
                <a:latin typeface="Libre Baskerville"/>
                <a:ea typeface="Libre Baskerville"/>
                <a:cs typeface="Libre Baskerville"/>
                <a:sym typeface="Libre Baskerville"/>
              </a:rPr>
              <a:t>Proprietary blend I: </a:t>
            </a:r>
            <a:r>
              <a:rPr lang="en-US" sz="2800">
                <a:solidFill>
                  <a:schemeClr val="dk1"/>
                </a:solidFill>
                <a:latin typeface="Libre Baskerville"/>
                <a:ea typeface="Libre Baskerville"/>
                <a:cs typeface="Libre Baskerville"/>
                <a:sym typeface="Libre Baskerville"/>
              </a:rPr>
              <a:t>Silica, Vitamin C, and Trace Minerals </a:t>
            </a:r>
            <a:endParaRPr/>
          </a:p>
          <a:p>
            <a:pPr indent="0" lvl="0" marL="0" marR="0" rtl="0" algn="l">
              <a:spcBef>
                <a:spcPts val="0"/>
              </a:spcBef>
              <a:spcAft>
                <a:spcPts val="0"/>
              </a:spcAft>
              <a:buNone/>
            </a:pPr>
            <a:r>
              <a:t/>
            </a:r>
            <a:endParaRPr sz="2800">
              <a:solidFill>
                <a:schemeClr val="dk1"/>
              </a:solidFill>
              <a:latin typeface="Libre Baskerville"/>
              <a:ea typeface="Libre Baskerville"/>
              <a:cs typeface="Libre Baskerville"/>
              <a:sym typeface="Libre Baskerville"/>
            </a:endParaRPr>
          </a:p>
          <a:p>
            <a:pPr indent="0" lvl="0" marL="0" marR="0" rtl="0" algn="l">
              <a:spcBef>
                <a:spcPts val="0"/>
              </a:spcBef>
              <a:spcAft>
                <a:spcPts val="0"/>
              </a:spcAft>
              <a:buNone/>
            </a:pPr>
            <a:r>
              <a:rPr b="1" lang="en-US" sz="2800">
                <a:solidFill>
                  <a:srgbClr val="1F3864"/>
                </a:solidFill>
                <a:latin typeface="Libre Baskerville"/>
                <a:ea typeface="Libre Baskerville"/>
                <a:cs typeface="Libre Baskerville"/>
                <a:sym typeface="Libre Baskerville"/>
              </a:rPr>
              <a:t>Proprietary blend II: </a:t>
            </a:r>
            <a:r>
              <a:rPr lang="en-US" sz="2800">
                <a:solidFill>
                  <a:schemeClr val="dk1"/>
                </a:solidFill>
                <a:latin typeface="Libre Baskerville"/>
                <a:ea typeface="Libre Baskerville"/>
                <a:cs typeface="Libre Baskerville"/>
                <a:sym typeface="Libre Baskerville"/>
              </a:rPr>
              <a:t>N-acetyl L-tyrosine, Anhydrous Caffeine, L-theanine, Velvet Bean Seed, Pine Bark, Curcumin, and Vitamin D</a:t>
            </a:r>
            <a:endParaRPr/>
          </a:p>
          <a:p>
            <a:pPr indent="0" lvl="0" marL="0" marR="0" rtl="0" algn="l">
              <a:spcBef>
                <a:spcPts val="0"/>
              </a:spcBef>
              <a:spcAft>
                <a:spcPts val="0"/>
              </a:spcAft>
              <a:buNone/>
            </a:pPr>
            <a:r>
              <a:t/>
            </a:r>
            <a:endParaRPr sz="2800">
              <a:solidFill>
                <a:schemeClr val="dk1"/>
              </a:solidFill>
              <a:latin typeface="Libre Baskerville"/>
              <a:ea typeface="Libre Baskerville"/>
              <a:cs typeface="Libre Baskerville"/>
              <a:sym typeface="Libre Baskerville"/>
            </a:endParaRPr>
          </a:p>
          <a:p>
            <a:pPr indent="0" lvl="0" marL="0" marR="0" rtl="0" algn="l">
              <a:spcBef>
                <a:spcPts val="0"/>
              </a:spcBef>
              <a:spcAft>
                <a:spcPts val="0"/>
              </a:spcAft>
              <a:buNone/>
            </a:pPr>
            <a:r>
              <a:rPr b="1" lang="en-US" sz="2800">
                <a:solidFill>
                  <a:srgbClr val="1F3864"/>
                </a:solidFill>
                <a:latin typeface="Libre Baskerville"/>
                <a:ea typeface="Libre Baskerville"/>
                <a:cs typeface="Libre Baskerville"/>
                <a:sym typeface="Libre Baskerville"/>
              </a:rPr>
              <a:t>Proprietary blend III: </a:t>
            </a:r>
            <a:r>
              <a:rPr lang="en-US" sz="2800">
                <a:solidFill>
                  <a:schemeClr val="dk1"/>
                </a:solidFill>
                <a:latin typeface="Libre Baskerville"/>
                <a:ea typeface="Libre Baskerville"/>
                <a:cs typeface="Libre Baskerville"/>
                <a:sym typeface="Libre Baskerville"/>
              </a:rPr>
              <a:t>Black seed oil, Resveratrol, turmeric, Raspberry Ketones, Apple Cider Vinegar, Aloe Vera, and D-Ribose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8"/>
          <p:cNvSpPr txBox="1"/>
          <p:nvPr>
            <p:ph type="title"/>
          </p:nvPr>
        </p:nvSpPr>
        <p:spPr>
          <a:xfrm>
            <a:off x="285187" y="2324978"/>
            <a:ext cx="4472352" cy="1384299"/>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1F3864"/>
              </a:buClr>
              <a:buSzPts val="4400"/>
              <a:buFont typeface="Libre Baskerville"/>
              <a:buNone/>
            </a:pPr>
            <a:r>
              <a:rPr lang="en-US">
                <a:solidFill>
                  <a:srgbClr val="1F3864"/>
                </a:solidFill>
                <a:latin typeface="Libre Baskerville"/>
                <a:ea typeface="Libre Baskerville"/>
                <a:cs typeface="Libre Baskerville"/>
                <a:sym typeface="Libre Baskerville"/>
              </a:rPr>
              <a:t>ISNS </a:t>
            </a:r>
            <a:br>
              <a:rPr lang="en-US">
                <a:solidFill>
                  <a:srgbClr val="1F3864"/>
                </a:solidFill>
                <a:latin typeface="Libre Baskerville"/>
                <a:ea typeface="Libre Baskerville"/>
                <a:cs typeface="Libre Baskerville"/>
                <a:sym typeface="Libre Baskerville"/>
              </a:rPr>
            </a:br>
            <a:r>
              <a:rPr lang="en-US">
                <a:solidFill>
                  <a:srgbClr val="1F3864"/>
                </a:solidFill>
                <a:latin typeface="Libre Baskerville"/>
                <a:ea typeface="Libre Baskerville"/>
                <a:cs typeface="Libre Baskerville"/>
                <a:sym typeface="Libre Baskerville"/>
              </a:rPr>
              <a:t>CASE STUDY I</a:t>
            </a:r>
            <a:endParaRPr/>
          </a:p>
        </p:txBody>
      </p:sp>
      <p:sp>
        <p:nvSpPr>
          <p:cNvPr id="163" name="Google Shape;163;p8"/>
          <p:cNvSpPr txBox="1"/>
          <p:nvPr>
            <p:ph idx="1" type="body"/>
          </p:nvPr>
        </p:nvSpPr>
        <p:spPr>
          <a:xfrm>
            <a:off x="4899802" y="358586"/>
            <a:ext cx="6096000" cy="4673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F3864"/>
              </a:buClr>
              <a:buSzPts val="1800"/>
              <a:buNone/>
            </a:pPr>
            <a:r>
              <a:rPr b="1" lang="en-US" sz="1600">
                <a:solidFill>
                  <a:srgbClr val="1F3864"/>
                </a:solidFill>
                <a:latin typeface="Libre Baskerville"/>
                <a:ea typeface="Libre Baskerville"/>
                <a:cs typeface="Libre Baskerville"/>
                <a:sym typeface="Libre Baskerville"/>
              </a:rPr>
              <a:t>Patient: </a:t>
            </a:r>
            <a:r>
              <a:rPr lang="en-US" sz="1600">
                <a:latin typeface="Libre Baskerville"/>
                <a:ea typeface="Libre Baskerville"/>
                <a:cs typeface="Libre Baskerville"/>
                <a:sym typeface="Libre Baskerville"/>
              </a:rPr>
              <a:t>Male</a:t>
            </a:r>
            <a:endParaRPr sz="1600"/>
          </a:p>
          <a:p>
            <a:pPr indent="0" lvl="0" marL="0" rtl="0" algn="l">
              <a:lnSpc>
                <a:spcPct val="100000"/>
              </a:lnSpc>
              <a:spcBef>
                <a:spcPts val="1000"/>
              </a:spcBef>
              <a:spcAft>
                <a:spcPts val="0"/>
              </a:spcAft>
              <a:buClr>
                <a:srgbClr val="1F3864"/>
              </a:buClr>
              <a:buSzPts val="1800"/>
              <a:buNone/>
            </a:pPr>
            <a:r>
              <a:rPr b="1" lang="en-US" sz="1600">
                <a:solidFill>
                  <a:srgbClr val="1F3864"/>
                </a:solidFill>
                <a:latin typeface="Libre Baskerville"/>
                <a:ea typeface="Libre Baskerville"/>
                <a:cs typeface="Libre Baskerville"/>
                <a:sym typeface="Libre Baskerville"/>
              </a:rPr>
              <a:t>Age</a:t>
            </a:r>
            <a:r>
              <a:rPr lang="en-US" sz="1600">
                <a:latin typeface="Libre Baskerville"/>
                <a:ea typeface="Libre Baskerville"/>
                <a:cs typeface="Libre Baskerville"/>
                <a:sym typeface="Libre Baskerville"/>
              </a:rPr>
              <a:t>: 4-year-old</a:t>
            </a:r>
            <a:endParaRPr sz="1600"/>
          </a:p>
          <a:p>
            <a:pPr indent="0" lvl="0" marL="0" rtl="0" algn="l">
              <a:lnSpc>
                <a:spcPct val="100000"/>
              </a:lnSpc>
              <a:spcBef>
                <a:spcPts val="1000"/>
              </a:spcBef>
              <a:spcAft>
                <a:spcPts val="0"/>
              </a:spcAft>
              <a:buClr>
                <a:srgbClr val="1F3864"/>
              </a:buClr>
              <a:buSzPts val="1800"/>
              <a:buNone/>
            </a:pPr>
            <a:r>
              <a:rPr b="1" lang="en-US" sz="1600">
                <a:solidFill>
                  <a:srgbClr val="1F3864"/>
                </a:solidFill>
                <a:latin typeface="Libre Baskerville"/>
                <a:ea typeface="Libre Baskerville"/>
                <a:cs typeface="Libre Baskerville"/>
                <a:sym typeface="Libre Baskerville"/>
              </a:rPr>
              <a:t>History: </a:t>
            </a:r>
            <a:r>
              <a:rPr lang="en-US" sz="1600">
                <a:latin typeface="Libre Baskerville"/>
                <a:ea typeface="Libre Baskerville"/>
                <a:cs typeface="Libre Baskerville"/>
                <a:sym typeface="Libre Baskerville"/>
              </a:rPr>
              <a:t>A 4-year-old male with primary diagnosis of hypertrophy of the adenoid gland but also signs of eczema. He also experienced long-lasting colds accompanied with mucus discharge, that were occurring every month. He was often also  constipated. Parents reported he was snoring at night and that they planned to have an ENT removal (adenoid removal).  </a:t>
            </a:r>
            <a:endParaRPr sz="1600">
              <a:latin typeface="Libre Baskerville"/>
              <a:ea typeface="Libre Baskerville"/>
              <a:cs typeface="Libre Baskerville"/>
              <a:sym typeface="Libre Baskerville"/>
            </a:endParaRPr>
          </a:p>
          <a:p>
            <a:pPr indent="0" lvl="0" marL="0" rtl="0" algn="l">
              <a:lnSpc>
                <a:spcPct val="100000"/>
              </a:lnSpc>
              <a:spcBef>
                <a:spcPts val="1000"/>
              </a:spcBef>
              <a:spcAft>
                <a:spcPts val="0"/>
              </a:spcAft>
              <a:buClr>
                <a:srgbClr val="1F3864"/>
              </a:buClr>
              <a:buSzPts val="1800"/>
              <a:buNone/>
            </a:pPr>
            <a:r>
              <a:rPr b="1" lang="en-US" sz="1600">
                <a:solidFill>
                  <a:srgbClr val="1F3864"/>
                </a:solidFill>
                <a:latin typeface="Libre Baskerville"/>
                <a:ea typeface="Libre Baskerville"/>
                <a:cs typeface="Libre Baskerville"/>
                <a:sym typeface="Libre Baskerville"/>
              </a:rPr>
              <a:t>Treatment/ Method: </a:t>
            </a:r>
            <a:r>
              <a:rPr lang="en-US" sz="1600">
                <a:latin typeface="Libre Baskerville"/>
                <a:ea typeface="Libre Baskerville"/>
                <a:cs typeface="Libre Baskerville"/>
                <a:sym typeface="Libre Baskerville"/>
              </a:rPr>
              <a:t>He was put on functional medicine gut healing protocol including elimination diet and inflammation reducing supplements, also using Proprietary blend 1 drops 1 drop B.I.D, we slowly increased in 2 months to 3 drops B.I.D. </a:t>
            </a:r>
            <a:endParaRPr sz="1600"/>
          </a:p>
          <a:p>
            <a:pPr indent="0" lvl="0" marL="0" rtl="0" algn="l">
              <a:lnSpc>
                <a:spcPct val="100000"/>
              </a:lnSpc>
              <a:spcBef>
                <a:spcPts val="1000"/>
              </a:spcBef>
              <a:spcAft>
                <a:spcPts val="0"/>
              </a:spcAft>
              <a:buClr>
                <a:srgbClr val="1F3864"/>
              </a:buClr>
              <a:buSzPts val="1800"/>
              <a:buNone/>
            </a:pPr>
            <a:r>
              <a:rPr b="1" lang="en-US" sz="1600">
                <a:solidFill>
                  <a:srgbClr val="1F3864"/>
                </a:solidFill>
                <a:latin typeface="Libre Baskerville"/>
                <a:ea typeface="Libre Baskerville"/>
                <a:cs typeface="Libre Baskerville"/>
                <a:sym typeface="Libre Baskerville"/>
              </a:rPr>
              <a:t>Results: </a:t>
            </a:r>
            <a:r>
              <a:rPr lang="en-US" sz="1600">
                <a:latin typeface="Libre Baskerville"/>
                <a:ea typeface="Libre Baskerville"/>
                <a:cs typeface="Libre Baskerville"/>
                <a:sym typeface="Libre Baskerville"/>
              </a:rPr>
              <a:t>In less than a month his skin was without any signs of eczema, his stool was normal. He didn’t catch any cold in 2 months. A minor one was reported after 2 months, but without any episodes of snoring. Snoring completely resolved. He will have an ENT exam, checking his adenoid status.</a:t>
            </a:r>
            <a:endParaRPr sz="1600"/>
          </a:p>
          <a:p>
            <a:pPr indent="0" lvl="0" marL="0" rtl="0" algn="l">
              <a:lnSpc>
                <a:spcPct val="100000"/>
              </a:lnSpc>
              <a:spcBef>
                <a:spcPts val="1000"/>
              </a:spcBef>
              <a:spcAft>
                <a:spcPts val="0"/>
              </a:spcAft>
              <a:buClr>
                <a:schemeClr val="dk1"/>
              </a:buClr>
              <a:buSzPts val="1800"/>
              <a:buNone/>
            </a:pPr>
            <a:r>
              <a:rPr lang="en-US" sz="1600">
                <a:latin typeface="Libre Baskerville"/>
                <a:ea typeface="Libre Baskerville"/>
                <a:cs typeface="Libre Baskerville"/>
                <a:sym typeface="Libre Baskerville"/>
              </a:rPr>
              <a:t>No side effects were reported.</a:t>
            </a:r>
            <a:r>
              <a:rPr lang="en-US" sz="1700">
                <a:latin typeface="Libre Baskerville"/>
                <a:ea typeface="Libre Baskerville"/>
                <a:cs typeface="Libre Baskerville"/>
                <a:sym typeface="Libre Baskerville"/>
              </a:rPr>
              <a:t> </a:t>
            </a:r>
            <a:endParaRPr sz="2700"/>
          </a:p>
        </p:txBody>
      </p:sp>
      <p:sp>
        <p:nvSpPr>
          <p:cNvPr id="164" name="Google Shape;164;p8"/>
          <p:cNvSpPr txBox="1"/>
          <p:nvPr/>
        </p:nvSpPr>
        <p:spPr>
          <a:xfrm>
            <a:off x="1" y="6444519"/>
            <a:ext cx="12191998"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rgbClr val="E2D5A7"/>
                </a:solidFill>
                <a:latin typeface="Libre Baskerville"/>
                <a:ea typeface="Libre Baskerville"/>
                <a:cs typeface="Libre Baskerville"/>
                <a:sym typeface="Libre Baskerville"/>
              </a:rPr>
              <a:t>International Science and Nutrition Society – CURARE CAUSAM – ISNS 2021  </a:t>
            </a:r>
            <a:endParaRPr/>
          </a:p>
        </p:txBody>
      </p:sp>
      <p:pic>
        <p:nvPicPr>
          <p:cNvPr descr="Logo&#10;&#10;Description automatically generated" id="165" name="Google Shape;165;p8"/>
          <p:cNvPicPr preferRelativeResize="0"/>
          <p:nvPr/>
        </p:nvPicPr>
        <p:blipFill rotWithShape="1">
          <a:blip r:embed="rId3">
            <a:alphaModFix/>
          </a:blip>
          <a:srcRect b="0" l="0" r="0" t="0"/>
          <a:stretch/>
        </p:blipFill>
        <p:spPr>
          <a:xfrm>
            <a:off x="1308872" y="3952631"/>
            <a:ext cx="2254584" cy="196146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9"/>
          <p:cNvSpPr txBox="1"/>
          <p:nvPr>
            <p:ph type="title"/>
          </p:nvPr>
        </p:nvSpPr>
        <p:spPr>
          <a:xfrm>
            <a:off x="-304801" y="1692277"/>
            <a:ext cx="12801600" cy="16002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1F3864"/>
              </a:buClr>
              <a:buSzPct val="100000"/>
              <a:buFont typeface="Libre Baskerville"/>
              <a:buNone/>
            </a:pPr>
            <a:r>
              <a:rPr lang="en-US" sz="5300">
                <a:solidFill>
                  <a:srgbClr val="1F3864"/>
                </a:solidFill>
                <a:latin typeface="Libre Baskerville"/>
                <a:ea typeface="Libre Baskerville"/>
                <a:cs typeface="Libre Baskerville"/>
                <a:sym typeface="Libre Baskerville"/>
              </a:rPr>
              <a:t>PROPRIETARY BLEND I</a:t>
            </a:r>
            <a:br>
              <a:rPr lang="en-US" sz="5300">
                <a:solidFill>
                  <a:srgbClr val="1F3864"/>
                </a:solidFill>
                <a:latin typeface="Libre Baskerville"/>
                <a:ea typeface="Libre Baskerville"/>
                <a:cs typeface="Libre Baskerville"/>
                <a:sym typeface="Libre Baskerville"/>
              </a:rPr>
            </a:br>
            <a:br>
              <a:rPr lang="en-US" sz="3800">
                <a:solidFill>
                  <a:srgbClr val="1F3864"/>
                </a:solidFill>
                <a:latin typeface="Libre Baskerville"/>
                <a:ea typeface="Libre Baskerville"/>
                <a:cs typeface="Libre Baskerville"/>
                <a:sym typeface="Libre Baskerville"/>
              </a:rPr>
            </a:br>
            <a:r>
              <a:rPr lang="en-US" sz="3800">
                <a:solidFill>
                  <a:srgbClr val="1F3864"/>
                </a:solidFill>
                <a:latin typeface="Libre Baskerville"/>
                <a:ea typeface="Libre Baskerville"/>
                <a:cs typeface="Libre Baskerville"/>
                <a:sym typeface="Libre Baskerville"/>
              </a:rPr>
              <a:t>SILICA/ZEOLITES, VITAMIN C , AND TRACE MINERALS </a:t>
            </a:r>
            <a:endParaRPr/>
          </a:p>
        </p:txBody>
      </p:sp>
      <p:sp>
        <p:nvSpPr>
          <p:cNvPr id="172" name="Google Shape;172;p9"/>
          <p:cNvSpPr txBox="1"/>
          <p:nvPr/>
        </p:nvSpPr>
        <p:spPr>
          <a:xfrm>
            <a:off x="2422329" y="6550223"/>
            <a:ext cx="73473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rgbClr val="E2D5A7"/>
                </a:solidFill>
                <a:latin typeface="Libre Baskerville"/>
                <a:ea typeface="Libre Baskerville"/>
                <a:cs typeface="Libre Baskerville"/>
                <a:sym typeface="Libre Baskerville"/>
              </a:rPr>
              <a:t>International Science and Nutrition Society – CURARE CAUSAM – ISNS 2021  </a:t>
            </a:r>
            <a:endParaRPr/>
          </a:p>
        </p:txBody>
      </p:sp>
      <p:pic>
        <p:nvPicPr>
          <p:cNvPr descr="Logo&#10;&#10;Description automatically generated" id="173" name="Google Shape;173;p9"/>
          <p:cNvPicPr preferRelativeResize="0"/>
          <p:nvPr/>
        </p:nvPicPr>
        <p:blipFill rotWithShape="1">
          <a:blip r:embed="rId3">
            <a:alphaModFix/>
          </a:blip>
          <a:srcRect b="0" l="0" r="0" t="0"/>
          <a:stretch/>
        </p:blipFill>
        <p:spPr>
          <a:xfrm>
            <a:off x="4375901" y="3292477"/>
            <a:ext cx="3154835" cy="274466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2022-01-07T14:12:53Z</dcterms:created>
  <dc:creator>jayla.archie@gmail.com</dc:creator>
</cp:coreProperties>
</file>